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81"/>
  </p:notesMasterIdLst>
  <p:sldIdLst>
    <p:sldId id="1398" r:id="rId2"/>
    <p:sldId id="1721" r:id="rId3"/>
    <p:sldId id="1731" r:id="rId4"/>
    <p:sldId id="1739" r:id="rId5"/>
    <p:sldId id="1741" r:id="rId6"/>
    <p:sldId id="1740" r:id="rId7"/>
    <p:sldId id="1742" r:id="rId8"/>
    <p:sldId id="1399" r:id="rId9"/>
    <p:sldId id="1802" r:id="rId10"/>
    <p:sldId id="1801" r:id="rId11"/>
    <p:sldId id="1791" r:id="rId12"/>
    <p:sldId id="1803" r:id="rId13"/>
    <p:sldId id="1800" r:id="rId14"/>
    <p:sldId id="1792" r:id="rId15"/>
    <p:sldId id="1743" r:id="rId16"/>
    <p:sldId id="1790" r:id="rId17"/>
    <p:sldId id="1745" r:id="rId18"/>
    <p:sldId id="1746" r:id="rId19"/>
    <p:sldId id="1747" r:id="rId20"/>
    <p:sldId id="1748" r:id="rId21"/>
    <p:sldId id="1749" r:id="rId22"/>
    <p:sldId id="1763" r:id="rId23"/>
    <p:sldId id="1759" r:id="rId24"/>
    <p:sldId id="1760" r:id="rId25"/>
    <p:sldId id="1761" r:id="rId26"/>
    <p:sldId id="1758" r:id="rId27"/>
    <p:sldId id="1751" r:id="rId28"/>
    <p:sldId id="1767" r:id="rId29"/>
    <p:sldId id="1769" r:id="rId30"/>
    <p:sldId id="1768" r:id="rId31"/>
    <p:sldId id="1772" r:id="rId32"/>
    <p:sldId id="1765" r:id="rId33"/>
    <p:sldId id="1752" r:id="rId34"/>
    <p:sldId id="1774" r:id="rId35"/>
    <p:sldId id="1778" r:id="rId36"/>
    <p:sldId id="1777" r:id="rId37"/>
    <p:sldId id="1776" r:id="rId38"/>
    <p:sldId id="1773" r:id="rId39"/>
    <p:sldId id="1804" r:id="rId40"/>
    <p:sldId id="1805" r:id="rId41"/>
    <p:sldId id="1806" r:id="rId42"/>
    <p:sldId id="1753" r:id="rId43"/>
    <p:sldId id="1754" r:id="rId44"/>
    <p:sldId id="1755" r:id="rId45"/>
    <p:sldId id="1793" r:id="rId46"/>
    <p:sldId id="1794" r:id="rId47"/>
    <p:sldId id="1795" r:id="rId48"/>
    <p:sldId id="1796" r:id="rId49"/>
    <p:sldId id="1756" r:id="rId50"/>
    <p:sldId id="1797" r:id="rId51"/>
    <p:sldId id="1798" r:id="rId52"/>
    <p:sldId id="1799" r:id="rId53"/>
    <p:sldId id="1394" r:id="rId54"/>
    <p:sldId id="1722" r:id="rId55"/>
    <p:sldId id="1723" r:id="rId56"/>
    <p:sldId id="1724" r:id="rId57"/>
    <p:sldId id="1725" r:id="rId58"/>
    <p:sldId id="1726" r:id="rId59"/>
    <p:sldId id="1728" r:id="rId60"/>
    <p:sldId id="1729" r:id="rId61"/>
    <p:sldId id="1727" r:id="rId62"/>
    <p:sldId id="1396" r:id="rId63"/>
    <p:sldId id="1757" r:id="rId64"/>
    <p:sldId id="1744" r:id="rId65"/>
    <p:sldId id="1785" r:id="rId66"/>
    <p:sldId id="1786" r:id="rId67"/>
    <p:sldId id="1733" r:id="rId68"/>
    <p:sldId id="1734" r:id="rId69"/>
    <p:sldId id="1750" r:id="rId70"/>
    <p:sldId id="1762" r:id="rId71"/>
    <p:sldId id="1764" r:id="rId72"/>
    <p:sldId id="1770" r:id="rId73"/>
    <p:sldId id="1771" r:id="rId74"/>
    <p:sldId id="1779" r:id="rId75"/>
    <p:sldId id="1782" r:id="rId76"/>
    <p:sldId id="1783" r:id="rId77"/>
    <p:sldId id="1784" r:id="rId78"/>
    <p:sldId id="1808" r:id="rId79"/>
    <p:sldId id="1807" r:id="rId80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CCFA5848-36F4-482E-8BFF-3C928A2B16D5}">
          <p14:sldIdLst>
            <p14:sldId id="1398"/>
          </p14:sldIdLst>
        </p14:section>
        <p14:section name="需求分析" id="{331EAEBC-E252-4F4D-BB23-F301CCEB181C}">
          <p14:sldIdLst>
            <p14:sldId id="1721"/>
            <p14:sldId id="1731"/>
            <p14:sldId id="1739"/>
            <p14:sldId id="1741"/>
            <p14:sldId id="1740"/>
            <p14:sldId id="1742"/>
          </p14:sldIdLst>
        </p14:section>
        <p14:section name="系統分析" id="{BB5AE70D-D0D1-499A-BED9-DA03C5E180F1}">
          <p14:sldIdLst>
            <p14:sldId id="1399"/>
            <p14:sldId id="1802"/>
            <p14:sldId id="1801"/>
            <p14:sldId id="1791"/>
            <p14:sldId id="1803"/>
            <p14:sldId id="1800"/>
            <p14:sldId id="1792"/>
            <p14:sldId id="1743"/>
            <p14:sldId id="1790"/>
          </p14:sldIdLst>
        </p14:section>
        <p14:section name="API" id="{ABDAE2EF-169D-466B-AA9E-3C551529E658}">
          <p14:sldIdLst>
            <p14:sldId id="1745"/>
            <p14:sldId id="1746"/>
            <p14:sldId id="1747"/>
            <p14:sldId id="1748"/>
            <p14:sldId id="1749"/>
            <p14:sldId id="1763"/>
            <p14:sldId id="1759"/>
            <p14:sldId id="1760"/>
            <p14:sldId id="1761"/>
            <p14:sldId id="1758"/>
            <p14:sldId id="1751"/>
            <p14:sldId id="1767"/>
            <p14:sldId id="1769"/>
            <p14:sldId id="1768"/>
            <p14:sldId id="1772"/>
            <p14:sldId id="1765"/>
            <p14:sldId id="1752"/>
            <p14:sldId id="1774"/>
            <p14:sldId id="1778"/>
            <p14:sldId id="1777"/>
            <p14:sldId id="1776"/>
            <p14:sldId id="1773"/>
            <p14:sldId id="1804"/>
            <p14:sldId id="1805"/>
            <p14:sldId id="1806"/>
            <p14:sldId id="1753"/>
            <p14:sldId id="1754"/>
            <p14:sldId id="1755"/>
          </p14:sldIdLst>
        </p14:section>
        <p14:section name="Code" id="{DF74EEF6-AA6C-4F31-8456-78259FE07CBA}">
          <p14:sldIdLst>
            <p14:sldId id="1793"/>
            <p14:sldId id="1794"/>
            <p14:sldId id="1795"/>
            <p14:sldId id="1796"/>
          </p14:sldIdLst>
        </p14:section>
        <p14:section name="Driver" id="{C2100382-92E4-4B7D-A36D-6F837E716F30}">
          <p14:sldIdLst>
            <p14:sldId id="1756"/>
            <p14:sldId id="1797"/>
            <p14:sldId id="1798"/>
            <p14:sldId id="1799"/>
          </p14:sldIdLst>
        </p14:section>
        <p14:section name="2023/11/09~2023/11/16" id="{F2DE3FD5-1513-4EEE-9662-3000EF2460FE}">
          <p14:sldIdLst>
            <p14:sldId id="1394"/>
            <p14:sldId id="1722"/>
            <p14:sldId id="1723"/>
            <p14:sldId id="1724"/>
            <p14:sldId id="1725"/>
            <p14:sldId id="1726"/>
            <p14:sldId id="1728"/>
            <p14:sldId id="1729"/>
            <p14:sldId id="1727"/>
            <p14:sldId id="1396"/>
          </p14:sldIdLst>
        </p14:section>
        <p14:section name="參考資料" id="{E9C89E05-6566-4109-B7DA-B2749F03ADA2}">
          <p14:sldIdLst>
            <p14:sldId id="1757"/>
          </p14:sldIdLst>
        </p14:section>
        <p14:section name="動畫" id="{CC974532-E986-4122-8E9A-5A2DEC77A020}">
          <p14:sldIdLst>
            <p14:sldId id="1744"/>
            <p14:sldId id="1785"/>
            <p14:sldId id="1786"/>
            <p14:sldId id="1733"/>
            <p14:sldId id="1734"/>
            <p14:sldId id="1750"/>
            <p14:sldId id="1762"/>
            <p14:sldId id="1764"/>
            <p14:sldId id="1770"/>
            <p14:sldId id="1771"/>
            <p14:sldId id="1779"/>
            <p14:sldId id="1782"/>
            <p14:sldId id="1783"/>
            <p14:sldId id="1784"/>
            <p14:sldId id="1808"/>
            <p14:sldId id="180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47" autoAdjust="0"/>
    <p:restoredTop sz="94660"/>
  </p:normalViewPr>
  <p:slideViewPr>
    <p:cSldViewPr snapToGrid="0">
      <p:cViewPr varScale="1">
        <p:scale>
          <a:sx n="84" d="100"/>
          <a:sy n="84" d="100"/>
        </p:scale>
        <p:origin x="653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76B9C2-8CBA-466A-AF0E-975D77387BB5}" type="datetimeFigureOut">
              <a:rPr lang="zh-TW" altLang="en-US" smtClean="0"/>
              <a:t>2024/1/4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A2EB12-D8C3-4565-970E-E4564FBE40D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327186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https://docs.xilinx.com/r/en-US/pg020_axi_vdma/AXI-Video-Direct-Memory-Access-v6.3-LogiCORE-IP-Product-Guide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A2EB12-D8C3-4565-970E-E4564FBE40D4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290106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https://docs.xilinx.com/v/u/en-US/pg044_v_axis_vid_out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A2EB12-D8C3-4565-970E-E4564FBE40D4}" type="slidenum">
              <a:rPr lang="zh-TW" altLang="en-US" smtClean="0"/>
              <a:t>34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936028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https://docs.xilinx.com/v/u/en-US/pg044_v_axis_vid_out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A2EB12-D8C3-4565-970E-E4564FBE40D4}" type="slidenum">
              <a:rPr lang="zh-TW" altLang="en-US" smtClean="0"/>
              <a:t>35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817675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https://docs.xilinx.com/v/u/en-US/pg044_v_axis_vid_out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A2EB12-D8C3-4565-970E-E4564FBE40D4}" type="slidenum">
              <a:rPr lang="zh-TW" altLang="en-US" smtClean="0"/>
              <a:t>36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099801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https://docs.xilinx.com/v/u/en-US/pg044_v_axis_vid_out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A2EB12-D8C3-4565-970E-E4564FBE40D4}" type="slidenum">
              <a:rPr lang="zh-TW" altLang="en-US" smtClean="0"/>
              <a:t>37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708006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https://docs.xilinx.com/r/en-US/pg231-v-proc-ss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A2EB12-D8C3-4565-970E-E4564FBE40D4}" type="slidenum">
              <a:rPr lang="zh-TW" altLang="en-US" smtClean="0"/>
              <a:t>39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618500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https://docs.xilinx.com/r/en-US/pg231-v-proc-ss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A2EB12-D8C3-4565-970E-E4564FBE40D4}" type="slidenum">
              <a:rPr lang="zh-TW" altLang="en-US" smtClean="0"/>
              <a:t>40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612513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https://docs.xilinx.com/r/en-US/pg231-v-proc-ss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A2EB12-D8C3-4565-970E-E4564FBE40D4}" type="slidenum">
              <a:rPr lang="zh-TW" altLang="en-US" smtClean="0"/>
              <a:t>41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888506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A2EB12-D8C3-4565-970E-E4564FBE40D4}" type="slidenum">
              <a:rPr lang="zh-TW" altLang="en-US" smtClean="0"/>
              <a:t>64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209092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A2EB12-D8C3-4565-970E-E4564FBE40D4}" type="slidenum">
              <a:rPr lang="zh-TW" altLang="en-US" smtClean="0"/>
              <a:t>65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494060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A2EB12-D8C3-4565-970E-E4564FBE40D4}" type="slidenum">
              <a:rPr lang="zh-TW" altLang="en-US" smtClean="0"/>
              <a:t>66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118819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https://docs.xilinx.com/r/en-US/pg020_axi_vdma/AXI-Video-Direct-Memory-Access-v6.3-LogiCORE-IP-Product-Guide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A2EB12-D8C3-4565-970E-E4564FBE40D4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4080644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https://docs.xilinx.com/r/en-US/pg020_axi_vdma/AXI-Video-Direct-Memory-Access-v6.3-LogiCORE-IP-Product-Guide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A2EB12-D8C3-4565-970E-E4564FBE40D4}" type="slidenum">
              <a:rPr lang="zh-TW" altLang="en-US" smtClean="0"/>
              <a:t>69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1759183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https://docs.xilinx.com/r/en-US/pg020_axi_vdma/AXI-Video-Direct-Memory-Access-v6.3-LogiCORE-IP-Product-Guide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A2EB12-D8C3-4565-970E-E4564FBE40D4}" type="slidenum">
              <a:rPr lang="zh-TW" altLang="en-US" smtClean="0"/>
              <a:t>70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1318957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https://docs.xilinx.com/r/en-US/pg020_axi_vdma/AXI-Video-Direct-Memory-Access-v6.3-LogiCORE-IP-Product-Guide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A2EB12-D8C3-4565-970E-E4564FBE40D4}" type="slidenum">
              <a:rPr lang="zh-TW" altLang="en-US" smtClean="0"/>
              <a:t>71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9323171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https://docs.xilinx.com/r/en-US/pg016_v_tc/Video-Timing-Controller-v6.2-LogiCORE-IP-Product-Guide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A2EB12-D8C3-4565-970E-E4564FBE40D4}" type="slidenum">
              <a:rPr lang="zh-TW" altLang="en-US" smtClean="0"/>
              <a:t>72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9750417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https://docs.xilinx.com/r/en-US/pg016_v_tc/Video-Timing-Controller-v6.2-LogiCORE-IP-Product-Guide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A2EB12-D8C3-4565-970E-E4564FBE40D4}" type="slidenum">
              <a:rPr lang="zh-TW" altLang="en-US" smtClean="0"/>
              <a:t>73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5143247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https://docs.xilinx.com/v/u/en-US/pg044_v_axis_vid_out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A2EB12-D8C3-4565-970E-E4564FBE40D4}" type="slidenum">
              <a:rPr lang="zh-TW" altLang="en-US" smtClean="0"/>
              <a:t>74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0131657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https://docs.xilinx.com/v/u/en-US/pg044_v_axis_vid_out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A2EB12-D8C3-4565-970E-E4564FBE40D4}" type="slidenum">
              <a:rPr lang="zh-TW" altLang="en-US" smtClean="0"/>
              <a:t>75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9892643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https://docs.xilinx.com/v/u/en-US/pg044_v_axis_vid_out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A2EB12-D8C3-4565-970E-E4564FBE40D4}" type="slidenum">
              <a:rPr lang="zh-TW" altLang="en-US" smtClean="0"/>
              <a:t>76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5915340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https://docs.xilinx.com/v/u/en-US/pg044_v_axis_vid_out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A2EB12-D8C3-4565-970E-E4564FBE40D4}" type="slidenum">
              <a:rPr lang="zh-TW" altLang="en-US" smtClean="0"/>
              <a:t>77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4617637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https://docs.xilinx.com/r/en-US/pg231-v-proc-ss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A2EB12-D8C3-4565-970E-E4564FBE40D4}" type="slidenum">
              <a:rPr lang="zh-TW" altLang="en-US" smtClean="0"/>
              <a:t>78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274208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https://docs.xilinx.com/r/en-US/pg020_axi_vdma/AXI-Video-Direct-Memory-Access-v6.3-LogiCORE-IP-Product-Guide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A2EB12-D8C3-4565-970E-E4564FBE40D4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9597021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https://docs.xilinx.com/r/en-US/pg231-v-proc-ss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A2EB12-D8C3-4565-970E-E4564FBE40D4}" type="slidenum">
              <a:rPr lang="zh-TW" altLang="en-US" smtClean="0"/>
              <a:t>79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60487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https://docs.xilinx.com/r/en-US/pg020_axi_vdma/AXI-Video-Direct-Memory-Access-v6.3-LogiCORE-IP-Product-Guide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A2EB12-D8C3-4565-970E-E4564FBE40D4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439590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https://docs.xilinx.com/r/en-US/pg016_v_tc/Video-Timing-Controller-v6.2-LogiCORE-IP-Product-Guide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A2EB12-D8C3-4565-970E-E4564FBE40D4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798186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https://docs.xilinx.com/r/en-US/pg016_v_tc/Video-Timing-Controller-v6.2-LogiCORE-IP-Product-Guide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A2EB12-D8C3-4565-970E-E4564FBE40D4}" type="slidenum">
              <a:rPr lang="zh-TW" altLang="en-US" smtClean="0"/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228803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https://docs.xilinx.com/r/en-US/pg016_v_tc/Video-Timing-Controller-v6.2-LogiCORE-IP-Product-Guide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A2EB12-D8C3-4565-970E-E4564FBE40D4}" type="slidenum">
              <a:rPr lang="zh-TW" altLang="en-US" smtClean="0"/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876659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https://docs.xilinx.com/r/en-US/pg016_v_tc/Video-Timing-Controller-v6.2-LogiCORE-IP-Product-Guide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A2EB12-D8C3-4565-970E-E4564FBE40D4}" type="slidenum">
              <a:rPr lang="zh-TW" altLang="en-US" smtClean="0"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491746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https://docs.xilinx.com/v/u/en-US/pg044_v_axis_vid_out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A2EB12-D8C3-4565-970E-E4564FBE40D4}" type="slidenum">
              <a:rPr lang="zh-TW" altLang="en-US" smtClean="0"/>
              <a:t>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196735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838200" y="4295163"/>
            <a:ext cx="10515600" cy="1964122"/>
          </a:xfrm>
        </p:spPr>
        <p:txBody>
          <a:bodyPr>
            <a:normAutofit/>
          </a:bodyPr>
          <a:lstStyle>
            <a:lvl1pPr marL="0" indent="0" algn="l">
              <a:spcBef>
                <a:spcPts val="1000"/>
              </a:spcBef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zh-TW" altLang="en-US" dirty="0"/>
          </a:p>
        </p:txBody>
      </p:sp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838200" y="1389529"/>
            <a:ext cx="10515600" cy="2905634"/>
          </a:xfrm>
        </p:spPr>
        <p:txBody>
          <a:bodyPr anchor="t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B1E62-041B-47B5-8407-B11F18F7E90B}" type="datetimeFigureOut">
              <a:rPr lang="zh-TW" altLang="en-US" smtClean="0"/>
              <a:t>2024/1/4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BE9C6-E7C0-476E-98A8-780E790275D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9938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B1E62-041B-47B5-8407-B11F18F7E90B}" type="datetimeFigureOut">
              <a:rPr lang="zh-TW" altLang="en-US" smtClean="0"/>
              <a:t>2024/1/4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BE9C6-E7C0-476E-98A8-780E790275D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6416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B1E62-041B-47B5-8407-B11F18F7E90B}" type="datetimeFigureOut">
              <a:rPr lang="zh-TW" altLang="en-US" smtClean="0"/>
              <a:t>2024/1/4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BE9C6-E7C0-476E-98A8-780E790275D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32475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201850"/>
            <a:ext cx="10515600" cy="5037776"/>
          </a:xfrm>
        </p:spPr>
        <p:txBody>
          <a:bodyPr>
            <a:normAutofit/>
          </a:bodyPr>
          <a:lstStyle>
            <a:lvl1pPr hangingPunct="0">
              <a:defRPr sz="1600"/>
            </a:lvl1pPr>
            <a:lvl2pPr hangingPunct="0">
              <a:defRPr sz="1600"/>
            </a:lvl2pPr>
            <a:lvl3pPr hangingPunct="0">
              <a:defRPr sz="1600"/>
            </a:lvl3pPr>
            <a:lvl4pPr hangingPunct="0">
              <a:defRPr sz="1600"/>
            </a:lvl4pPr>
            <a:lvl5pPr hangingPunct="0">
              <a:defRPr sz="1600"/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B1E62-041B-47B5-8407-B11F18F7E90B}" type="datetimeFigureOut">
              <a:rPr lang="zh-TW" altLang="en-US" smtClean="0"/>
              <a:t>2024/1/4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BE9C6-E7C0-476E-98A8-780E790275D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30075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B1E62-041B-47B5-8407-B11F18F7E90B}" type="datetimeFigureOut">
              <a:rPr lang="zh-TW" altLang="en-US" smtClean="0"/>
              <a:t>2024/1/4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BE9C6-E7C0-476E-98A8-780E790275D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47253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B1E62-041B-47B5-8407-B11F18F7E90B}" type="datetimeFigureOut">
              <a:rPr lang="zh-TW" altLang="en-US" smtClean="0"/>
              <a:t>2024/1/4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BE9C6-E7C0-476E-98A8-780E790275D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25714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B1E62-041B-47B5-8407-B11F18F7E90B}" type="datetimeFigureOut">
              <a:rPr lang="zh-TW" altLang="en-US" smtClean="0"/>
              <a:t>2024/1/4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BE9C6-E7C0-476E-98A8-780E790275D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00247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B1E62-041B-47B5-8407-B11F18F7E90B}" type="datetimeFigureOut">
              <a:rPr lang="zh-TW" altLang="en-US" smtClean="0"/>
              <a:t>2024/1/4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BE9C6-E7C0-476E-98A8-780E790275D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21689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B1E62-041B-47B5-8407-B11F18F7E90B}" type="datetimeFigureOut">
              <a:rPr lang="zh-TW" altLang="en-US" smtClean="0"/>
              <a:t>2024/1/4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BE9C6-E7C0-476E-98A8-780E790275D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43330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B1E62-041B-47B5-8407-B11F18F7E90B}" type="datetimeFigureOut">
              <a:rPr lang="zh-TW" altLang="en-US" smtClean="0"/>
              <a:t>2024/1/4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BE9C6-E7C0-476E-98A8-780E790275D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84649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B1E62-041B-47B5-8407-B11F18F7E90B}" type="datetimeFigureOut">
              <a:rPr lang="zh-TW" altLang="en-US" smtClean="0"/>
              <a:t>2024/1/4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BE9C6-E7C0-476E-98A8-780E790275D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33106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202572"/>
            <a:ext cx="10515600" cy="50370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fld id="{76DB1E62-041B-47B5-8407-B11F18F7E90B}" type="datetimeFigureOut">
              <a:rPr lang="zh-TW" altLang="en-US" smtClean="0"/>
              <a:t>2024/1/4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fld id="{7BBBE9C6-E7C0-476E-98A8-780E790275DE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9" name="直線接點 8"/>
          <p:cNvCxnSpPr/>
          <p:nvPr/>
        </p:nvCxnSpPr>
        <p:spPr>
          <a:xfrm>
            <a:off x="838200" y="1143848"/>
            <a:ext cx="105156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直線接點 9"/>
          <p:cNvCxnSpPr/>
          <p:nvPr/>
        </p:nvCxnSpPr>
        <p:spPr>
          <a:xfrm>
            <a:off x="838200" y="6296092"/>
            <a:ext cx="10515600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87621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b="1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j-cs"/>
        </a:defRPr>
      </a:lvl1pPr>
    </p:titleStyle>
    <p:bodyStyle>
      <a:lvl1pPr marL="144000" indent="-144000" algn="l" defTabSz="91440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" Target="slide6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slide" Target="slide42.xml"/><Relationship Id="rId2" Type="http://schemas.openxmlformats.org/officeDocument/2006/relationships/slide" Target="slide6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3.xml"/><Relationship Id="rId5" Type="http://schemas.openxmlformats.org/officeDocument/2006/relationships/slide" Target="slide27.xml"/><Relationship Id="rId4" Type="http://schemas.openxmlformats.org/officeDocument/2006/relationships/slide" Target="slide2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" Target="slide4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" Target="slide4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" Target="slide4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" Target="slide4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" Target="slide1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slide" Target="slide6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" Target="slide1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slide" Target="slide70.xml"/><Relationship Id="rId4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" Target="slide1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slide" Target="slide71.xml"/><Relationship Id="rId4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" Target="slide1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" Target="slide11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" Target="slide7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slide" Target="slide11.xml"/><Relationship Id="rId4" Type="http://schemas.openxmlformats.org/officeDocument/2006/relationships/image" Target="../media/image2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" Target="slide11.xml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slide" Target="slide7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" Target="slide1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" Target="slide1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" Target="slide11.xm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" Target="slide11.xm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" Target="slide74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slide" Target="slide11.xml"/><Relationship Id="rId4" Type="http://schemas.openxmlformats.org/officeDocument/2006/relationships/image" Target="../media/image2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" Target="slide11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" Target="slide11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slide" Target="slide7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" Target="slide11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slide" Target="slide7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" Target="slide11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" Target="slide11.xm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" Target="slide11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slide" Target="slide7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" Target="slide11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slide" Target="slide79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" Target="slide11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slide" Target="slide11.xml"/><Relationship Id="rId4" Type="http://schemas.openxmlformats.org/officeDocument/2006/relationships/image" Target="../media/image40.e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slide" Target="slide11.xml"/><Relationship Id="rId4" Type="http://schemas.openxmlformats.org/officeDocument/2006/relationships/image" Target="../media/image4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slide" Target="slide11.xml"/><Relationship Id="rId4" Type="http://schemas.openxmlformats.org/officeDocument/2006/relationships/image" Target="../media/image46.e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slide" Target="slide17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slide" Target="slide18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slide" Target="slide19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slide" Target="slide20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hyperlink" Target="https://www.analog.com/media/en/technical-documentation/user-guides/ADV7511_Programming_Guide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hyperlink" Target="https://docs.xilinx.com/r/en-US/pg020_axi_vdma" TargetMode="Externa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hyperlink" Target="https://docs.xilinx.com/r/en-US/pg231-v-proc-s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hyperlink" Target="https://docs.xilinx.com/r/en-US/pg016_v_tc/Video-Timing-Controller-v6.2-LogiCORE-IP-Product-Guide" TargetMode="Externa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xilinx.com/r/en-US/pg016_v_tc/Video-Timing-Controller-v6.2-LogiCORE-IP-Product-Guide" TargetMode="External"/><Relationship Id="rId3" Type="http://schemas.openxmlformats.org/officeDocument/2006/relationships/hyperlink" Target="https://blog.csdn.net/weixin_41445387/article/details/116275486?spm=1001.2014.3001.5501" TargetMode="External"/><Relationship Id="rId7" Type="http://schemas.openxmlformats.org/officeDocument/2006/relationships/hyperlink" Target="https://blog.csdn.net/Pieces_thinking/article/details/124335670" TargetMode="External"/><Relationship Id="rId2" Type="http://schemas.openxmlformats.org/officeDocument/2006/relationships/hyperlink" Target="https://blog.csdn.net/taowei1314520/article/details/88622264?spm=1001.2014.3001.5502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cs.xilinx.com/r/en-US/pg020_axi_vdma/AXI-Video-Direct-Memory-Access-v6.3-LogiCORE-IP-Product-Guide" TargetMode="External"/><Relationship Id="rId5" Type="http://schemas.openxmlformats.org/officeDocument/2006/relationships/hyperlink" Target="https://www.analog.com/media/en/technical-documentation/user-guides/ADV7511_Hardware_Users_Guide.pdf" TargetMode="External"/><Relationship Id="rId10" Type="http://schemas.openxmlformats.org/officeDocument/2006/relationships/hyperlink" Target="https://docs.xilinx.com/v/u/en-US/pg044_v_axis_vid_out" TargetMode="External"/><Relationship Id="rId4" Type="http://schemas.openxmlformats.org/officeDocument/2006/relationships/hyperlink" Target="https://www.analog.com/media/en/technical-documentation/user-guides/ADV7511_Programming_Guide.pdf" TargetMode="External"/><Relationship Id="rId9" Type="http://schemas.openxmlformats.org/officeDocument/2006/relationships/hyperlink" Target="https://blog.csdn.net/u014586651/article/details/124019316" TargetMode="Externa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slide" Target="slide11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slide" Target="slide15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slide" Target="slide11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slide" Target="slide2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slide" Target="slide11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slide" Target="slide24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slide" Target="slide11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slide" Target="slide25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slide" Target="slide28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slide" Target="slide11.xml"/><Relationship Id="rId4" Type="http://schemas.openxmlformats.org/officeDocument/2006/relationships/image" Target="../media/image20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slide" Target="slide29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slide" Target="slide11.xml"/><Relationship Id="rId4" Type="http://schemas.openxmlformats.org/officeDocument/2006/relationships/image" Target="../media/image20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slide" Target="slide34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slide" Target="slide11.xml"/><Relationship Id="rId4" Type="http://schemas.openxmlformats.org/officeDocument/2006/relationships/image" Target="../media/image28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slide" Target="slide35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slide" Target="slide11.xml"/><Relationship Id="rId4" Type="http://schemas.openxmlformats.org/officeDocument/2006/relationships/image" Target="../media/image28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slide" Target="slide36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slide" Target="slide11.xml"/><Relationship Id="rId4" Type="http://schemas.openxmlformats.org/officeDocument/2006/relationships/image" Target="../media/image28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slide" Target="slide37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slide" Target="slide11.xml"/><Relationship Id="rId4" Type="http://schemas.openxmlformats.org/officeDocument/2006/relationships/image" Target="../media/image28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slide" Target="slide11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slide" Target="slide40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slide" Target="slide11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slide" Target="slide4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AC4960A-08AB-46D4-AAFB-8C524707BA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268537"/>
            <a:ext cx="10515600" cy="1160463"/>
          </a:xfrm>
        </p:spPr>
        <p:txBody>
          <a:bodyPr/>
          <a:lstStyle/>
          <a:p>
            <a:r>
              <a:rPr lang="zh-TW" altLang="en-US" dirty="0"/>
              <a:t>影像處理之軟硬體協同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07C41EE-0F75-455F-95CF-4786552D80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763635"/>
            <a:ext cx="5512527" cy="1500187"/>
          </a:xfrm>
        </p:spPr>
        <p:txBody>
          <a:bodyPr>
            <a:normAutofit fontScale="92500" lnSpcReduction="20000"/>
          </a:bodyPr>
          <a:lstStyle/>
          <a:p>
            <a:r>
              <a:rPr lang="zh-TW" altLang="en-US" dirty="0">
                <a:solidFill>
                  <a:schemeClr val="tx1"/>
                </a:solidFill>
              </a:rPr>
              <a:t>組員 </a:t>
            </a:r>
            <a:r>
              <a:rPr lang="en-US" altLang="zh-TW" dirty="0">
                <a:solidFill>
                  <a:schemeClr val="tx1"/>
                </a:solidFill>
              </a:rPr>
              <a:t>:</a:t>
            </a:r>
            <a:r>
              <a:rPr lang="zh-TW" altLang="en-US" dirty="0">
                <a:solidFill>
                  <a:schemeClr val="tx1"/>
                </a:solidFill>
              </a:rPr>
              <a:t> </a:t>
            </a:r>
            <a:r>
              <a:rPr lang="en-US" altLang="zh-TW" dirty="0">
                <a:solidFill>
                  <a:schemeClr val="tx1"/>
                </a:solidFill>
              </a:rPr>
              <a:t>C109112113 </a:t>
            </a:r>
            <a:r>
              <a:rPr lang="zh-TW" altLang="en-US" dirty="0">
                <a:solidFill>
                  <a:schemeClr val="tx1"/>
                </a:solidFill>
              </a:rPr>
              <a:t>侯勝發</a:t>
            </a:r>
            <a:endParaRPr lang="en-US" altLang="zh-TW" dirty="0">
              <a:solidFill>
                <a:schemeClr val="tx1"/>
              </a:solidFill>
            </a:endParaRPr>
          </a:p>
          <a:p>
            <a:r>
              <a:rPr lang="zh-TW" altLang="en-US" dirty="0">
                <a:solidFill>
                  <a:schemeClr val="tx1"/>
                </a:solidFill>
              </a:rPr>
              <a:t>           </a:t>
            </a:r>
            <a:r>
              <a:rPr lang="en-US" altLang="zh-TW" dirty="0">
                <a:solidFill>
                  <a:schemeClr val="tx1"/>
                </a:solidFill>
              </a:rPr>
              <a:t>C109112183</a:t>
            </a:r>
            <a:r>
              <a:rPr lang="zh-TW" altLang="en-US" dirty="0">
                <a:solidFill>
                  <a:schemeClr val="tx1"/>
                </a:solidFill>
              </a:rPr>
              <a:t> 溫世新</a:t>
            </a:r>
            <a:endParaRPr lang="en-US" altLang="zh-TW" dirty="0">
              <a:solidFill>
                <a:schemeClr val="tx1"/>
              </a:solidFill>
            </a:endParaRPr>
          </a:p>
          <a:p>
            <a:endParaRPr lang="en-US" altLang="zh-TW" dirty="0">
              <a:solidFill>
                <a:schemeClr val="tx1"/>
              </a:solidFill>
            </a:endParaRPr>
          </a:p>
          <a:p>
            <a:r>
              <a:rPr lang="zh-TW" altLang="en-US" dirty="0">
                <a:solidFill>
                  <a:schemeClr val="tx1"/>
                </a:solidFill>
              </a:rPr>
              <a:t>開始日期 </a:t>
            </a:r>
            <a:r>
              <a:rPr lang="en-US" altLang="zh-TW" dirty="0">
                <a:solidFill>
                  <a:schemeClr val="tx1"/>
                </a:solidFill>
              </a:rPr>
              <a:t>:</a:t>
            </a:r>
            <a:r>
              <a:rPr lang="zh-TW" altLang="en-US" dirty="0">
                <a:solidFill>
                  <a:schemeClr val="tx1"/>
                </a:solidFill>
              </a:rPr>
              <a:t> </a:t>
            </a:r>
            <a:r>
              <a:rPr lang="en-US" altLang="zh-TW" dirty="0">
                <a:solidFill>
                  <a:schemeClr val="tx1"/>
                </a:solidFill>
              </a:rPr>
              <a:t>23/11/09</a:t>
            </a:r>
          </a:p>
          <a:p>
            <a:r>
              <a:rPr lang="zh-TW" altLang="en-US" dirty="0">
                <a:solidFill>
                  <a:schemeClr val="tx1"/>
                </a:solidFill>
              </a:rPr>
              <a:t>結束日期 </a:t>
            </a:r>
            <a:r>
              <a:rPr lang="en-US" altLang="zh-TW" dirty="0">
                <a:solidFill>
                  <a:schemeClr val="tx1"/>
                </a:solidFill>
              </a:rPr>
              <a:t>:</a:t>
            </a:r>
            <a:r>
              <a:rPr lang="zh-TW" altLang="en-US" dirty="0">
                <a:solidFill>
                  <a:schemeClr val="tx1"/>
                </a:solidFill>
              </a:rPr>
              <a:t> </a:t>
            </a:r>
            <a:r>
              <a:rPr lang="en-US" altLang="zh-TW" dirty="0">
                <a:solidFill>
                  <a:schemeClr val="tx1"/>
                </a:solidFill>
              </a:rPr>
              <a:t>--/--/--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1495181-344B-4DCD-A637-346A91B60C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43751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22170"/>
            <a:ext cx="10515600" cy="5037776"/>
          </a:xfrm>
        </p:spPr>
        <p:txBody>
          <a:bodyPr/>
          <a:lstStyle/>
          <a:p>
            <a:r>
              <a:rPr lang="en-US" altLang="zh-TW" sz="2400" b="1" dirty="0"/>
              <a:t>Breakdown</a:t>
            </a:r>
            <a:endParaRPr lang="zh-TW" altLang="en-US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專案架構</a:t>
            </a:r>
            <a:r>
              <a:rPr lang="en-US" altLang="zh-TW" sz="4400" b="1" dirty="0"/>
              <a:t>(12/28)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10</a:t>
            </a:fld>
            <a:endParaRPr lang="zh-TW" alt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0EFEC78-E74A-DE1C-C123-EC46B1D5D3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333" y="2116251"/>
            <a:ext cx="12177334" cy="3249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564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22170"/>
            <a:ext cx="10515600" cy="5037776"/>
          </a:xfrm>
        </p:spPr>
        <p:txBody>
          <a:bodyPr/>
          <a:lstStyle/>
          <a:p>
            <a:r>
              <a:rPr lang="en-US" altLang="zh-TW" sz="2400" b="1" dirty="0"/>
              <a:t>Breakdown</a:t>
            </a:r>
            <a:endParaRPr lang="zh-TW" altLang="en-US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專案架構</a:t>
            </a:r>
            <a:r>
              <a:rPr lang="en-US" altLang="zh-TW" sz="4400" b="1" dirty="0"/>
              <a:t>(01/04)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11</a:t>
            </a:fld>
            <a:endParaRPr lang="zh-TW" altLang="en-US"/>
          </a:p>
        </p:txBody>
      </p:sp>
      <p:pic>
        <p:nvPicPr>
          <p:cNvPr id="1026" name="Picture 2">
            <a:hlinkClick r:id="rId2" action="ppaction://hlinksldjump"/>
            <a:extLst>
              <a:ext uri="{FF2B5EF4-FFF2-40B4-BE49-F238E27FC236}">
                <a16:creationId xmlns:a16="http://schemas.microsoft.com/office/drawing/2014/main" id="{B0EFEC78-E74A-DE1C-C123-EC46B1D5D3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333" y="2136663"/>
            <a:ext cx="12177334" cy="3208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846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b="1" dirty="0"/>
              <a:t>Architecture</a:t>
            </a:r>
            <a:endParaRPr lang="zh-TW" altLang="en-US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專案架構</a:t>
            </a:r>
            <a:r>
              <a:rPr lang="en-US" altLang="zh-TW" sz="4400" b="1" dirty="0"/>
              <a:t>(11/30)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12</a:t>
            </a:fld>
            <a:endParaRPr lang="zh-TW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E3C07EB-199A-03C6-B616-8553BAA70F20}"/>
              </a:ext>
            </a:extLst>
          </p:cNvPr>
          <p:cNvSpPr/>
          <p:nvPr/>
        </p:nvSpPr>
        <p:spPr>
          <a:xfrm>
            <a:off x="3289300" y="3924300"/>
            <a:ext cx="755650" cy="3746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9E6DD9-73F8-0A8D-7E4D-9DD7B12AC5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1282" y="1201849"/>
            <a:ext cx="8456000" cy="50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1414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0024F8D0-E647-0FB4-FB5F-6965684A6B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620915" y="1316350"/>
            <a:ext cx="7627118" cy="50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b="1" dirty="0"/>
              <a:t>Architecture</a:t>
            </a:r>
            <a:endParaRPr lang="zh-TW" altLang="en-US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專案架構</a:t>
            </a:r>
            <a:r>
              <a:rPr lang="en-US" altLang="zh-TW" sz="4400" b="1" dirty="0"/>
              <a:t>(12/28)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13</a:t>
            </a:fld>
            <a:endParaRPr lang="zh-TW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E3C07EB-199A-03C6-B616-8553BAA70F20}"/>
              </a:ext>
            </a:extLst>
          </p:cNvPr>
          <p:cNvSpPr/>
          <p:nvPr/>
        </p:nvSpPr>
        <p:spPr>
          <a:xfrm>
            <a:off x="3289300" y="3924300"/>
            <a:ext cx="755650" cy="3746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17637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hlinkClick r:id="rId2" action="ppaction://hlinksldjump"/>
            <a:extLst>
              <a:ext uri="{FF2B5EF4-FFF2-40B4-BE49-F238E27FC236}">
                <a16:creationId xmlns:a16="http://schemas.microsoft.com/office/drawing/2014/main" id="{0024F8D0-E647-0FB4-FB5F-6965684A6B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678881" y="1316350"/>
            <a:ext cx="7511186" cy="50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b="1" dirty="0"/>
              <a:t>Architecture</a:t>
            </a:r>
            <a:endParaRPr lang="zh-TW" altLang="en-US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專案架構</a:t>
            </a:r>
            <a:r>
              <a:rPr lang="en-US" altLang="zh-TW" dirty="0"/>
              <a:t>(01/04)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14</a:t>
            </a:fld>
            <a:endParaRPr lang="zh-TW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E3C07EB-199A-03C6-B616-8553BAA70F20}"/>
              </a:ext>
            </a:extLst>
          </p:cNvPr>
          <p:cNvSpPr/>
          <p:nvPr/>
        </p:nvSpPr>
        <p:spPr>
          <a:xfrm>
            <a:off x="3289300" y="3924300"/>
            <a:ext cx="755650" cy="3746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圓形: 空心 11">
            <a:hlinkClick r:id="rId4" action="ppaction://hlinksldjump"/>
            <a:extLst>
              <a:ext uri="{FF2B5EF4-FFF2-40B4-BE49-F238E27FC236}">
                <a16:creationId xmlns:a16="http://schemas.microsoft.com/office/drawing/2014/main" id="{7567312B-29AA-B1EC-A1E6-0B2A7693905A}"/>
              </a:ext>
            </a:extLst>
          </p:cNvPr>
          <p:cNvSpPr/>
          <p:nvPr/>
        </p:nvSpPr>
        <p:spPr>
          <a:xfrm flipV="1">
            <a:off x="3747281" y="3966365"/>
            <a:ext cx="57150" cy="57150"/>
          </a:xfrm>
          <a:prstGeom prst="donu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3" name="圓形: 空心 12">
            <a:hlinkClick r:id="rId5" action="ppaction://hlinksldjump"/>
            <a:extLst>
              <a:ext uri="{FF2B5EF4-FFF2-40B4-BE49-F238E27FC236}">
                <a16:creationId xmlns:a16="http://schemas.microsoft.com/office/drawing/2014/main" id="{76A460CA-DAF9-3516-A163-893277DC892C}"/>
              </a:ext>
            </a:extLst>
          </p:cNvPr>
          <p:cNvSpPr/>
          <p:nvPr/>
        </p:nvSpPr>
        <p:spPr>
          <a:xfrm flipV="1">
            <a:off x="3378200" y="4800081"/>
            <a:ext cx="57150" cy="57150"/>
          </a:xfrm>
          <a:prstGeom prst="donu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4" name="圓形: 空心 13">
            <a:hlinkClick r:id="rId6" action="ppaction://hlinksldjump"/>
            <a:extLst>
              <a:ext uri="{FF2B5EF4-FFF2-40B4-BE49-F238E27FC236}">
                <a16:creationId xmlns:a16="http://schemas.microsoft.com/office/drawing/2014/main" id="{9DBE296F-C3AA-0393-A4B2-71771924789D}"/>
              </a:ext>
            </a:extLst>
          </p:cNvPr>
          <p:cNvSpPr/>
          <p:nvPr/>
        </p:nvSpPr>
        <p:spPr>
          <a:xfrm flipV="1">
            <a:off x="5911850" y="4800081"/>
            <a:ext cx="57150" cy="57150"/>
          </a:xfrm>
          <a:prstGeom prst="donu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5" name="圓形: 空心 14">
            <a:hlinkClick r:id="rId7" action="ppaction://hlinksldjump"/>
            <a:extLst>
              <a:ext uri="{FF2B5EF4-FFF2-40B4-BE49-F238E27FC236}">
                <a16:creationId xmlns:a16="http://schemas.microsoft.com/office/drawing/2014/main" id="{86E80CF1-8633-97BC-463B-448CEADA173D}"/>
              </a:ext>
            </a:extLst>
          </p:cNvPr>
          <p:cNvSpPr/>
          <p:nvPr/>
        </p:nvSpPr>
        <p:spPr>
          <a:xfrm flipV="1">
            <a:off x="4815681" y="3909215"/>
            <a:ext cx="57150" cy="57150"/>
          </a:xfrm>
          <a:prstGeom prst="donu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6747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b="1"/>
              <a:t>Workflow</a:t>
            </a:r>
            <a:endParaRPr lang="zh-TW" altLang="en-US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專案架構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15</a:t>
            </a:fld>
            <a:endParaRPr lang="zh-TW" alt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3A5845D5-7BDD-9B3B-CF90-7DC8EC3BDE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3025" y="1457325"/>
            <a:ext cx="9505950" cy="3943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7470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b="1" dirty="0"/>
              <a:t>MSC</a:t>
            </a:r>
            <a:endParaRPr lang="zh-TW" altLang="en-US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專案架構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16</a:t>
            </a:fld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45E1CD9-E890-0B6A-22A3-7A0575786E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0293" y="1245724"/>
            <a:ext cx="5971414" cy="4970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087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b="1" dirty="0"/>
              <a:t>PC</a:t>
            </a:r>
            <a:r>
              <a:rPr lang="zh-TW" altLang="en-US" sz="2400" b="1" dirty="0"/>
              <a:t>端</a:t>
            </a:r>
            <a:endParaRPr lang="en-US" altLang="zh-TW" sz="2400" b="1" dirty="0"/>
          </a:p>
          <a:p>
            <a:r>
              <a:rPr lang="en-US" altLang="zh-TW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hlinkClick r:id="rId2" action="ppaction://hlinksldjump"/>
              </a:rPr>
              <a:t>def connect (request):</a:t>
            </a:r>
            <a:endParaRPr lang="zh-TW" altLang="zh-TW" sz="1800" b="1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zh-TW" altLang="en-US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API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17</a:t>
            </a:fld>
            <a:endParaRPr lang="zh-TW" altLang="en-US"/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8E23C108-967A-590B-905C-DCB5901725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2922900"/>
              </p:ext>
            </p:extLst>
          </p:nvPr>
        </p:nvGraphicFramePr>
        <p:xfrm>
          <a:off x="3241766" y="1201848"/>
          <a:ext cx="6892637" cy="4998296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7080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845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5004"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def connect (request):</a:t>
                      </a:r>
                      <a:endParaRPr lang="zh-TW" sz="1800" b="1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0484">
                <a:tc>
                  <a:txBody>
                    <a:bodyPr/>
                    <a:lstStyle/>
                    <a:p>
                      <a:pPr algn="ctr"/>
                      <a:r>
                        <a:rPr lang="zh-TW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輸入</a:t>
                      </a:r>
                      <a:endParaRPr lang="zh-TW" sz="1800" b="1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altLang="zh-TW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post</a:t>
                      </a:r>
                      <a:r>
                        <a:rPr lang="en-US" altLang="zh-TW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 : </a:t>
                      </a:r>
                      <a:r>
                        <a:rPr lang="zh-TW" altLang="en-US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連接硬體</a:t>
                      </a:r>
                      <a:endParaRPr lang="zh-TW" sz="1800" b="1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0484">
                <a:tc>
                  <a:txBody>
                    <a:bodyPr/>
                    <a:lstStyle/>
                    <a:p>
                      <a:pPr algn="ctr"/>
                      <a:r>
                        <a:rPr lang="zh-TW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輸出</a:t>
                      </a:r>
                      <a:endParaRPr lang="zh-TW" sz="1800" b="1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altLang="zh-TW" sz="1800" kern="100" dirty="0" err="1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connectUART</a:t>
                      </a:r>
                      <a:r>
                        <a:rPr lang="en-US" altLang="zh-TW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()</a:t>
                      </a:r>
                      <a:r>
                        <a:rPr lang="zh-TW" altLang="en-US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 </a:t>
                      </a:r>
                      <a:r>
                        <a:rPr lang="en-US" altLang="zh-TW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:</a:t>
                      </a:r>
                      <a:r>
                        <a:rPr lang="zh-TW" altLang="en-US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 使用</a:t>
                      </a:r>
                      <a:r>
                        <a:rPr lang="en-US" altLang="zh-TW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UART</a:t>
                      </a:r>
                      <a:r>
                        <a:rPr lang="zh-TW" altLang="en-US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連接</a:t>
                      </a:r>
                      <a:endParaRPr lang="zh-TW" sz="1800" b="1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0484">
                <a:tc>
                  <a:txBody>
                    <a:bodyPr/>
                    <a:lstStyle/>
                    <a:p>
                      <a:pPr algn="ctr"/>
                      <a:r>
                        <a:rPr lang="zh-TW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參數</a:t>
                      </a:r>
                      <a:endParaRPr lang="zh-TW" sz="1800" b="1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altLang="zh-TW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port</a:t>
                      </a:r>
                      <a:r>
                        <a:rPr lang="zh-TW" altLang="en-US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 </a:t>
                      </a:r>
                      <a:r>
                        <a:rPr lang="en-US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: </a:t>
                      </a: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port</a:t>
                      </a:r>
                      <a:r>
                        <a:rPr lang="zh-TW" altLang="en-US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連接</a:t>
                      </a:r>
                      <a:endParaRPr lang="en-US" altLang="zh-TW" sz="1800" b="0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  <a:p>
                      <a:r>
                        <a:rPr lang="en-US" altLang="zh-TW" sz="1800" b="0" kern="100" dirty="0" err="1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baudRate</a:t>
                      </a:r>
                      <a:r>
                        <a:rPr lang="en-US" altLang="zh-TW" sz="1800" b="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:</a:t>
                      </a:r>
                      <a:r>
                        <a:rPr lang="zh-TW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鮑率</a:t>
                      </a:r>
                      <a:endParaRPr lang="en-US" altLang="zh-TW" sz="1800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0484">
                <a:tc>
                  <a:txBody>
                    <a:bodyPr/>
                    <a:lstStyle/>
                    <a:p>
                      <a:pPr algn="ctr"/>
                      <a:r>
                        <a:rPr lang="zh-TW" sz="1800" kern="10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方法</a:t>
                      </a:r>
                      <a:endParaRPr lang="zh-TW" sz="1800" b="1" kern="10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zh-TW" altLang="en-US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後端與硬體連接</a:t>
                      </a:r>
                      <a:endParaRPr lang="zh-TW" sz="1800" b="1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0484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b="1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情境</a:t>
                      </a:r>
                      <a:endParaRPr lang="zh-TW" sz="1800" b="1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zh-TW" altLang="en-US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進入網頁需要與硬體連接，後端會以</a:t>
                      </a:r>
                      <a:r>
                        <a:rPr lang="en-US" altLang="zh-TW" sz="1800" kern="100" dirty="0">
                          <a:effectLst/>
                          <a:latin typeface="Times New Roman" pitchFamily="18" charset="0"/>
                          <a:ea typeface="標楷體" panose="03000509000000000000" pitchFamily="65" charset="-120"/>
                          <a:cs typeface="Times New Roman" pitchFamily="18" charset="0"/>
                        </a:rPr>
                        <a:t>port</a:t>
                      </a:r>
                      <a:r>
                        <a:rPr lang="zh-TW" altLang="en-US" sz="1800" kern="100" dirty="0">
                          <a:effectLst/>
                          <a:latin typeface="Times New Roman" pitchFamily="18" charset="0"/>
                          <a:ea typeface="標楷體" panose="03000509000000000000" pitchFamily="65" charset="-120"/>
                          <a:cs typeface="Times New Roman" pitchFamily="18" charset="0"/>
                        </a:rPr>
                        <a:t>與</a:t>
                      </a:r>
                      <a:r>
                        <a:rPr lang="zh-TW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鮑率</a:t>
                      </a:r>
                      <a:r>
                        <a:rPr lang="zh-TW" altLang="en-US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是否相同來決定是否連結，假如正確會回答</a:t>
                      </a:r>
                      <a:r>
                        <a:rPr lang="en-US" altLang="zh-TW" sz="1800" kern="100" dirty="0">
                          <a:effectLst/>
                          <a:latin typeface="Times New Roman" pitchFamily="18" charset="0"/>
                          <a:ea typeface="標楷體" panose="03000509000000000000" pitchFamily="65" charset="-120"/>
                          <a:cs typeface="Times New Roman" pitchFamily="18" charset="0"/>
                        </a:rPr>
                        <a:t>OK</a:t>
                      </a:r>
                      <a:r>
                        <a:rPr lang="zh-TW" altLang="en-US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，失敗則會回答</a:t>
                      </a:r>
                      <a:r>
                        <a:rPr lang="en-US" altLang="zh-TW" sz="1800" kern="100" dirty="0">
                          <a:effectLst/>
                          <a:latin typeface="Times New Roman" pitchFamily="18" charset="0"/>
                          <a:ea typeface="標楷體" panose="03000509000000000000" pitchFamily="65" charset="-120"/>
                          <a:cs typeface="Times New Roman" pitchFamily="18" charset="0"/>
                        </a:rPr>
                        <a:t>ERROR</a:t>
                      </a:r>
                    </a:p>
                    <a:p>
                      <a:r>
                        <a:rPr lang="zh-TW" altLang="en-US" sz="1800" b="0" kern="100" dirty="0">
                          <a:effectLst/>
                          <a:latin typeface="Times New Roman" pitchFamily="18" charset="0"/>
                          <a:ea typeface="標楷體" panose="03000509000000000000" pitchFamily="65" charset="-120"/>
                          <a:cs typeface="Times New Roman" pitchFamily="18" charset="0"/>
                        </a:rPr>
                        <a:t>預期結果 </a:t>
                      </a:r>
                      <a:r>
                        <a:rPr lang="en-US" altLang="zh-TW" sz="1800" b="0" kern="100" dirty="0">
                          <a:effectLst/>
                          <a:latin typeface="Times New Roman" pitchFamily="18" charset="0"/>
                          <a:ea typeface="標楷體" panose="03000509000000000000" pitchFamily="65" charset="-120"/>
                          <a:cs typeface="Times New Roman" pitchFamily="18" charset="0"/>
                        </a:rPr>
                        <a:t>:</a:t>
                      </a:r>
                      <a:r>
                        <a:rPr lang="zh-TW" altLang="en-US" sz="1800" b="0" kern="100" dirty="0">
                          <a:effectLst/>
                          <a:latin typeface="Times New Roman" pitchFamily="18" charset="0"/>
                          <a:ea typeface="標楷體" panose="03000509000000000000" pitchFamily="65" charset="-120"/>
                          <a:cs typeface="Times New Roman" pitchFamily="18" charset="0"/>
                        </a:rPr>
                        <a:t> </a:t>
                      </a:r>
                      <a:endParaRPr lang="en-US" altLang="zh-TW" sz="1800" b="0" kern="100" dirty="0">
                        <a:effectLst/>
                        <a:latin typeface="Times New Roman" pitchFamily="18" charset="0"/>
                        <a:ea typeface="標楷體" panose="03000509000000000000" pitchFamily="65" charset="-120"/>
                        <a:cs typeface="Times New Roman" pitchFamily="18" charset="0"/>
                      </a:endParaRPr>
                    </a:p>
                    <a:p>
                      <a:endParaRPr lang="en-US" altLang="zh-TW" sz="1800" b="0" kern="100" dirty="0">
                        <a:effectLst/>
                        <a:latin typeface="Times New Roman" pitchFamily="18" charset="0"/>
                        <a:ea typeface="標楷體" panose="03000509000000000000" pitchFamily="65" charset="-120"/>
                        <a:cs typeface="Times New Roman" pitchFamily="18" charset="0"/>
                      </a:endParaRPr>
                    </a:p>
                    <a:p>
                      <a:endParaRPr lang="en-US" altLang="zh-TW" sz="1800" b="0" kern="100" dirty="0">
                        <a:effectLst/>
                        <a:latin typeface="Times New Roman" pitchFamily="18" charset="0"/>
                        <a:ea typeface="標楷體" panose="03000509000000000000" pitchFamily="65" charset="-120"/>
                        <a:cs typeface="Times New Roman" pitchFamily="18" charset="0"/>
                      </a:endParaRPr>
                    </a:p>
                    <a:p>
                      <a:endParaRPr lang="en-US" altLang="zh-TW" sz="1800" b="0" kern="100" dirty="0">
                        <a:effectLst/>
                        <a:latin typeface="Times New Roman" pitchFamily="18" charset="0"/>
                        <a:ea typeface="標楷體" panose="03000509000000000000" pitchFamily="65" charset="-120"/>
                        <a:cs typeface="Times New Roman" pitchFamily="18" charset="0"/>
                      </a:endParaRPr>
                    </a:p>
                    <a:p>
                      <a:endParaRPr lang="en-US" altLang="zh-TW" sz="1800" b="0" kern="100" dirty="0">
                        <a:effectLst/>
                        <a:latin typeface="Times New Roman" pitchFamily="18" charset="0"/>
                        <a:ea typeface="標楷體" panose="03000509000000000000" pitchFamily="65" charset="-120"/>
                        <a:cs typeface="Times New Roman" pitchFamily="18" charset="0"/>
                      </a:endParaRPr>
                    </a:p>
                    <a:p>
                      <a:endParaRPr lang="en-US" altLang="zh-TW" sz="1800" b="0" kern="100" dirty="0">
                        <a:effectLst/>
                        <a:latin typeface="Times New Roman" pitchFamily="18" charset="0"/>
                        <a:ea typeface="標楷體" panose="03000509000000000000" pitchFamily="65" charset="-120"/>
                        <a:cs typeface="Times New Roman" pitchFamily="18" charset="0"/>
                      </a:endParaRPr>
                    </a:p>
                    <a:p>
                      <a:endParaRPr lang="en-US" altLang="zh-TW" sz="1800" b="0" kern="100" dirty="0">
                        <a:effectLst/>
                        <a:latin typeface="Times New Roman" pitchFamily="18" charset="0"/>
                        <a:ea typeface="標楷體" panose="03000509000000000000" pitchFamily="65" charset="-120"/>
                        <a:cs typeface="Times New Roman" pitchFamily="18" charset="0"/>
                      </a:endParaRPr>
                    </a:p>
                    <a:p>
                      <a:endParaRPr lang="en-US" altLang="zh-TW" sz="1800" b="0" kern="100" dirty="0">
                        <a:effectLst/>
                        <a:latin typeface="Times New Roman" pitchFamily="18" charset="0"/>
                        <a:ea typeface="標楷體" panose="03000509000000000000" pitchFamily="65" charset="-120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10" name="圖片 9">
            <a:extLst>
              <a:ext uri="{FF2B5EF4-FFF2-40B4-BE49-F238E27FC236}">
                <a16:creationId xmlns:a16="http://schemas.microsoft.com/office/drawing/2014/main" id="{463DCBD0-A604-E528-8A87-FBE5AAFB78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4065436"/>
            <a:ext cx="1338841" cy="2134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929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b="1" dirty="0"/>
              <a:t>PC</a:t>
            </a:r>
            <a:r>
              <a:rPr lang="zh-TW" altLang="en-US" sz="2400" b="1" dirty="0"/>
              <a:t>端</a:t>
            </a:r>
            <a:endParaRPr lang="en-US" altLang="zh-TW" sz="2400" b="1" dirty="0"/>
          </a:p>
          <a:p>
            <a:r>
              <a:rPr lang="en-US" altLang="zh-TW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hlinkClick r:id="rId2" action="ppaction://hlinksldjump"/>
              </a:rPr>
              <a:t>def deliver (request):</a:t>
            </a:r>
            <a:endParaRPr lang="zh-TW" altLang="zh-TW" sz="1800" b="1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zh-TW" altLang="en-US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API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18</a:t>
            </a:fld>
            <a:endParaRPr lang="zh-TW" altLang="en-US"/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8643F0EC-CB93-1AA9-B1B0-5FFC5E6790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7387828"/>
              </p:ext>
            </p:extLst>
          </p:nvPr>
        </p:nvGraphicFramePr>
        <p:xfrm>
          <a:off x="3241766" y="1220034"/>
          <a:ext cx="6916410" cy="4747459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7105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059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6824"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def deliver (request):</a:t>
                      </a:r>
                      <a:endParaRPr lang="zh-TW" sz="1800" b="1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824">
                <a:tc>
                  <a:txBody>
                    <a:bodyPr/>
                    <a:lstStyle/>
                    <a:p>
                      <a:pPr algn="ctr"/>
                      <a:r>
                        <a:rPr lang="zh-TW" sz="1800" kern="10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輸入</a:t>
                      </a:r>
                      <a:endParaRPr lang="zh-TW" sz="1800" b="1" kern="10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post</a:t>
                      </a:r>
                      <a:r>
                        <a:rPr lang="zh-TW" altLang="en-US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 </a:t>
                      </a:r>
                      <a:r>
                        <a:rPr lang="en-US" altLang="zh-TW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:</a:t>
                      </a:r>
                      <a:r>
                        <a:rPr lang="zh-TW" altLang="en-US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 將設定條件傳送至後端</a:t>
                      </a:r>
                      <a:endParaRPr lang="zh-TW" sz="1800" b="1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824">
                <a:tc>
                  <a:txBody>
                    <a:bodyPr/>
                    <a:lstStyle/>
                    <a:p>
                      <a:pPr algn="ctr"/>
                      <a:r>
                        <a:rPr lang="zh-TW" sz="1800" kern="10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輸出</a:t>
                      </a:r>
                      <a:endParaRPr lang="zh-TW" sz="1800" b="1" kern="10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altLang="zh-TW" sz="1800" kern="100" dirty="0" err="1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sendUARTdata</a:t>
                      </a:r>
                      <a:r>
                        <a:rPr lang="en-US" altLang="zh-TW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() : </a:t>
                      </a:r>
                      <a:r>
                        <a:rPr lang="zh-TW" alt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將設定使用</a:t>
                      </a:r>
                      <a:r>
                        <a:rPr lang="en-US" altLang="zh-TW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UART</a:t>
                      </a:r>
                      <a:r>
                        <a:rPr lang="zh-TW" alt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傳送至硬體</a:t>
                      </a:r>
                      <a:endParaRPr lang="zh-TW" sz="1800" b="1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6963">
                <a:tc>
                  <a:txBody>
                    <a:bodyPr/>
                    <a:lstStyle/>
                    <a:p>
                      <a:pPr algn="ctr"/>
                      <a:r>
                        <a:rPr lang="zh-TW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參數</a:t>
                      </a:r>
                      <a:endParaRPr lang="zh-TW" sz="1800" b="1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altLang="zh-TW" sz="18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area : </a:t>
                      </a:r>
                      <a:r>
                        <a:rPr lang="zh-TW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面積</a:t>
                      </a:r>
                      <a:endParaRPr lang="zh-TW" altLang="zh-TW" sz="1800" b="1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6824">
                <a:tc>
                  <a:txBody>
                    <a:bodyPr/>
                    <a:lstStyle/>
                    <a:p>
                      <a:pPr algn="ctr"/>
                      <a:r>
                        <a:rPr lang="zh-TW" sz="1800" kern="10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方法</a:t>
                      </a:r>
                      <a:endParaRPr lang="zh-TW" sz="1800" b="1" kern="10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zh-TW" altLang="en-US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將前端設定的條件傳送至硬體</a:t>
                      </a:r>
                      <a:endParaRPr lang="zh-TW" sz="1800" b="1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14592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b="1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情境</a:t>
                      </a:r>
                      <a:endParaRPr lang="zh-TW" sz="1800" b="1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zh-TW" altLang="en-US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硬體需要前端提供的面積來進行影像處理，前端輸入完條件將此傳送至後端再使用</a:t>
                      </a:r>
                      <a:r>
                        <a:rPr lang="en-US" altLang="zh-TW" sz="1800" kern="100" dirty="0">
                          <a:effectLst/>
                          <a:latin typeface="Times New Roman" pitchFamily="18" charset="0"/>
                          <a:ea typeface="標楷體" panose="03000509000000000000" pitchFamily="65" charset="-120"/>
                          <a:cs typeface="Times New Roman" pitchFamily="18" charset="0"/>
                        </a:rPr>
                        <a:t>UART</a:t>
                      </a:r>
                      <a:r>
                        <a:rPr lang="zh-TW" altLang="en-US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傳送至硬體，使硬體接收到資料</a:t>
                      </a:r>
                      <a:endParaRPr lang="en-US" altLang="zh-TW" sz="1800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  <a:p>
                      <a:r>
                        <a:rPr lang="zh-TW" altLang="en-US" sz="1800" b="0" kern="100" dirty="0">
                          <a:effectLst/>
                          <a:latin typeface="Times New Roman" pitchFamily="18" charset="0"/>
                          <a:ea typeface="標楷體" panose="03000509000000000000" pitchFamily="65" charset="-120"/>
                          <a:cs typeface="Times New Roman" pitchFamily="18" charset="0"/>
                        </a:rPr>
                        <a:t>預期結果 </a:t>
                      </a:r>
                      <a:r>
                        <a:rPr lang="en-US" altLang="zh-TW" sz="1800" b="0" kern="100" dirty="0">
                          <a:effectLst/>
                          <a:latin typeface="Times New Roman" pitchFamily="18" charset="0"/>
                          <a:ea typeface="標楷體" panose="03000509000000000000" pitchFamily="65" charset="-120"/>
                          <a:cs typeface="Times New Roman" pitchFamily="18" charset="0"/>
                        </a:rPr>
                        <a:t>:</a:t>
                      </a:r>
                      <a:r>
                        <a:rPr lang="zh-TW" altLang="en-US" sz="1800" b="0" kern="100" dirty="0">
                          <a:effectLst/>
                          <a:latin typeface="Times New Roman" pitchFamily="18" charset="0"/>
                          <a:ea typeface="標楷體" panose="03000509000000000000" pitchFamily="65" charset="-120"/>
                          <a:cs typeface="Times New Roman" pitchFamily="18" charset="0"/>
                        </a:rPr>
                        <a:t>  </a:t>
                      </a:r>
                      <a:endParaRPr lang="en-US" altLang="zh-TW" sz="1800" b="0" kern="100" dirty="0">
                        <a:effectLst/>
                        <a:latin typeface="Times New Roman" pitchFamily="18" charset="0"/>
                        <a:ea typeface="標楷體" panose="03000509000000000000" pitchFamily="65" charset="-120"/>
                        <a:cs typeface="Times New Roman" pitchFamily="18" charset="0"/>
                      </a:endParaRPr>
                    </a:p>
                    <a:p>
                      <a:endParaRPr lang="en-US" altLang="zh-TW" sz="1800" b="0" kern="100" dirty="0">
                        <a:effectLst/>
                        <a:latin typeface="Times New Roman" pitchFamily="18" charset="0"/>
                        <a:ea typeface="標楷體" panose="03000509000000000000" pitchFamily="65" charset="-120"/>
                        <a:cs typeface="Times New Roman" pitchFamily="18" charset="0"/>
                      </a:endParaRPr>
                    </a:p>
                    <a:p>
                      <a:endParaRPr lang="en-US" altLang="zh-TW" sz="1800" b="0" kern="100" dirty="0">
                        <a:effectLst/>
                        <a:latin typeface="Times New Roman" pitchFamily="18" charset="0"/>
                        <a:ea typeface="標楷體" panose="03000509000000000000" pitchFamily="65" charset="-120"/>
                        <a:cs typeface="Times New Roman" pitchFamily="18" charset="0"/>
                      </a:endParaRPr>
                    </a:p>
                    <a:p>
                      <a:endParaRPr lang="en-US" altLang="zh-TW" sz="1800" b="0" kern="100" dirty="0">
                        <a:effectLst/>
                        <a:latin typeface="Times New Roman" pitchFamily="18" charset="0"/>
                        <a:ea typeface="標楷體" panose="03000509000000000000" pitchFamily="65" charset="-120"/>
                        <a:cs typeface="Times New Roman" pitchFamily="18" charset="0"/>
                      </a:endParaRPr>
                    </a:p>
                    <a:p>
                      <a:endParaRPr lang="en-US" altLang="zh-TW" sz="1800" b="0" kern="100" dirty="0">
                        <a:effectLst/>
                        <a:latin typeface="Times New Roman" pitchFamily="18" charset="0"/>
                        <a:ea typeface="標楷體" panose="03000509000000000000" pitchFamily="65" charset="-120"/>
                        <a:cs typeface="Times New Roman" pitchFamily="18" charset="0"/>
                      </a:endParaRPr>
                    </a:p>
                    <a:p>
                      <a:endParaRPr lang="en-US" altLang="zh-TW" sz="1800" b="0" kern="100" dirty="0">
                        <a:effectLst/>
                        <a:latin typeface="Times New Roman" pitchFamily="18" charset="0"/>
                        <a:ea typeface="標楷體" panose="03000509000000000000" pitchFamily="65" charset="-120"/>
                        <a:cs typeface="Times New Roman" pitchFamily="18" charset="0"/>
                      </a:endParaRPr>
                    </a:p>
                    <a:p>
                      <a:endParaRPr lang="en-US" altLang="zh-TW" sz="1800" b="0" kern="100" dirty="0">
                        <a:effectLst/>
                        <a:latin typeface="Times New Roman" pitchFamily="18" charset="0"/>
                        <a:ea typeface="標楷體" panose="03000509000000000000" pitchFamily="65" charset="-120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11" name="圖片 10">
            <a:extLst>
              <a:ext uri="{FF2B5EF4-FFF2-40B4-BE49-F238E27FC236}">
                <a16:creationId xmlns:a16="http://schemas.microsoft.com/office/drawing/2014/main" id="{3B195195-B09F-C3A6-5EF6-90BD864A16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2389" y="4033574"/>
            <a:ext cx="2324312" cy="1604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975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b="1" dirty="0"/>
              <a:t>PC</a:t>
            </a:r>
            <a:r>
              <a:rPr lang="zh-TW" altLang="en-US" sz="2400" b="1" dirty="0"/>
              <a:t>端</a:t>
            </a:r>
            <a:endParaRPr lang="en-US" altLang="zh-TW" sz="2400" b="1" dirty="0"/>
          </a:p>
          <a:p>
            <a:r>
              <a:rPr lang="en-US" altLang="zh-TW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hlinkClick r:id="rId2" action="ppaction://hlinksldjump"/>
              </a:rPr>
              <a:t>def </a:t>
            </a:r>
            <a:r>
              <a:rPr lang="en-US" altLang="zh-TW" sz="1800" kern="100" dirty="0" err="1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hlinkClick r:id="rId2" action="ppaction://hlinksldjump"/>
              </a:rPr>
              <a:t>getImg</a:t>
            </a:r>
            <a:r>
              <a:rPr lang="en-US" altLang="zh-TW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hlinkClick r:id="rId2" action="ppaction://hlinksldjump"/>
              </a:rPr>
              <a:t> (request):</a:t>
            </a:r>
            <a:endParaRPr lang="en-US" altLang="zh-TW" sz="18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zh-TW" altLang="en-US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API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19</a:t>
            </a:fld>
            <a:endParaRPr lang="zh-TW" altLang="en-US"/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6E0AA59A-598F-4084-AA90-A792376D11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975193"/>
              </p:ext>
            </p:extLst>
          </p:nvPr>
        </p:nvGraphicFramePr>
        <p:xfrm>
          <a:off x="3220989" y="1201849"/>
          <a:ext cx="7027506" cy="4895440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7219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055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30448"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def </a:t>
                      </a:r>
                      <a:r>
                        <a:rPr lang="en-US" sz="1800" kern="100" dirty="0" err="1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getImg</a:t>
                      </a: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(request):</a:t>
                      </a:r>
                      <a:endParaRPr lang="zh-TW" sz="1800" b="1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0448">
                <a:tc>
                  <a:txBody>
                    <a:bodyPr/>
                    <a:lstStyle/>
                    <a:p>
                      <a:pPr algn="ctr"/>
                      <a:r>
                        <a:rPr lang="zh-TW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輸入</a:t>
                      </a:r>
                      <a:endParaRPr lang="zh-TW" sz="1800" b="1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altLang="zh-TW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get</a:t>
                      </a:r>
                      <a:r>
                        <a:rPr lang="zh-TW" alt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TW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:</a:t>
                      </a:r>
                      <a:r>
                        <a:rPr lang="zh-TW" altLang="en-US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zh-TW" altLang="en-US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後端與硬體要求</a:t>
                      </a:r>
                      <a:r>
                        <a:rPr lang="en-US" altLang="zh-TW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terminal</a:t>
                      </a:r>
                      <a:r>
                        <a:rPr lang="zh-TW" altLang="en-US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資料</a:t>
                      </a:r>
                      <a:endParaRPr lang="zh-TW" sz="1800" b="1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0448">
                <a:tc>
                  <a:txBody>
                    <a:bodyPr/>
                    <a:lstStyle/>
                    <a:p>
                      <a:pPr algn="ctr"/>
                      <a:r>
                        <a:rPr lang="zh-TW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輸出</a:t>
                      </a:r>
                      <a:endParaRPr lang="zh-TW" sz="1800" b="1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altLang="zh-TW" sz="1800" kern="100" dirty="0" err="1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Img</a:t>
                      </a:r>
                      <a:r>
                        <a:rPr lang="zh-TW" altLang="en-US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TW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:</a:t>
                      </a:r>
                      <a:r>
                        <a:rPr lang="zh-TW" altLang="en-US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zh-TW" altLang="en-US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圖像</a:t>
                      </a:r>
                      <a:endParaRPr lang="zh-TW" sz="1800" b="1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0448">
                <a:tc>
                  <a:txBody>
                    <a:bodyPr/>
                    <a:lstStyle/>
                    <a:p>
                      <a:pPr algn="ctr"/>
                      <a:r>
                        <a:rPr lang="zh-TW" sz="1800" kern="10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參數</a:t>
                      </a:r>
                      <a:endParaRPr lang="zh-TW" sz="1800" b="1" kern="10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altLang="zh-TW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Result</a:t>
                      </a:r>
                      <a:r>
                        <a:rPr lang="en-US" altLang="zh-TW" sz="1800" kern="100" baseline="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: </a:t>
                      </a:r>
                      <a:r>
                        <a:rPr lang="zh-TW" alt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終端機資料</a:t>
                      </a:r>
                      <a:endParaRPr lang="zh-TW" sz="1800" b="1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0448">
                <a:tc>
                  <a:txBody>
                    <a:bodyPr/>
                    <a:lstStyle/>
                    <a:p>
                      <a:pPr algn="ctr"/>
                      <a:r>
                        <a:rPr lang="zh-TW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方法</a:t>
                      </a:r>
                      <a:endParaRPr lang="zh-TW" sz="1800" b="1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zh-TW" altLang="en-US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通過</a:t>
                      </a:r>
                      <a:r>
                        <a:rPr lang="en-US" altLang="zh-TW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serial</a:t>
                      </a:r>
                      <a:r>
                        <a:rPr lang="zh-TW" altLang="en-US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傳送</a:t>
                      </a:r>
                      <a:r>
                        <a:rPr lang="en-US" altLang="zh-TW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terminal</a:t>
                      </a:r>
                      <a:r>
                        <a:rPr lang="zh-TW" altLang="en-US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資料轉成圖像</a:t>
                      </a:r>
                      <a:endParaRPr lang="en-US" altLang="zh-TW" sz="1800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0448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b="1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情境</a:t>
                      </a:r>
                      <a:endParaRPr lang="zh-TW" sz="1800" b="1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硬體做完處理會傳回資料至</a:t>
                      </a:r>
                      <a:r>
                        <a:rPr lang="en-US" altLang="zh-TW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PC</a:t>
                      </a:r>
                      <a:r>
                        <a:rPr lang="zh-TW" altLang="en-US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，後端使用</a:t>
                      </a:r>
                      <a:r>
                        <a:rPr lang="en-US" altLang="zh-TW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python-serial</a:t>
                      </a:r>
                      <a:r>
                        <a:rPr lang="zh-TW" altLang="en-US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套件獲取</a:t>
                      </a:r>
                      <a:r>
                        <a:rPr lang="zh-TW" alt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終端機資料，再將終端機資料轉成圖像使其在網頁上呈現</a:t>
                      </a:r>
                      <a:endParaRPr lang="en-US" alt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b="0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預期結果 </a:t>
                      </a:r>
                      <a:r>
                        <a:rPr lang="en-US" altLang="zh-TW" sz="1800" b="0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:</a:t>
                      </a:r>
                      <a:r>
                        <a:rPr lang="zh-TW" altLang="en-US" sz="1800" b="0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</a:t>
                      </a:r>
                      <a:endParaRPr lang="en-US" altLang="zh-TW" sz="1800" b="0" kern="1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TW" sz="1800" b="0" kern="1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TW" sz="1800" b="0" kern="1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TW" sz="1800" b="0" kern="1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TW" sz="1800" b="0" kern="1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TW" sz="1800" b="0" kern="1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TW" sz="1800" b="0" kern="1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TW" sz="18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8" name="圖片 7">
            <a:extLst>
              <a:ext uri="{FF2B5EF4-FFF2-40B4-BE49-F238E27FC236}">
                <a16:creationId xmlns:a16="http://schemas.microsoft.com/office/drawing/2014/main" id="{2FF0DE90-9ABA-4A0B-52DD-5A69165F21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521" t="413" r="36281" b="4090"/>
          <a:stretch/>
        </p:blipFill>
        <p:spPr>
          <a:xfrm>
            <a:off x="5993499" y="3974943"/>
            <a:ext cx="1482485" cy="2807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01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專案需求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F9E983-480B-48C5-9E0F-D21C0DFBB5C0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</p:txBody>
      </p:sp>
      <p:sp>
        <p:nvSpPr>
          <p:cNvPr id="7" name="內容版面配置區 1">
            <a:extLst>
              <a:ext uri="{FF2B5EF4-FFF2-40B4-BE49-F238E27FC236}">
                <a16:creationId xmlns:a16="http://schemas.microsoft.com/office/drawing/2014/main" id="{58EF35FD-E8AA-443D-9B5C-27CAAB2641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201850"/>
            <a:ext cx="3507377" cy="357320"/>
          </a:xfrm>
        </p:spPr>
        <p:txBody>
          <a:bodyPr>
            <a:noAutofit/>
          </a:bodyPr>
          <a:lstStyle/>
          <a:p>
            <a:r>
              <a:rPr lang="zh-TW" altLang="en-US" sz="2400" b="1" dirty="0"/>
              <a:t>影像處理之軟硬體協同</a:t>
            </a:r>
            <a:endParaRPr lang="en-US" altLang="zh-TW" sz="2400" b="1" dirty="0"/>
          </a:p>
        </p:txBody>
      </p:sp>
      <p:sp>
        <p:nvSpPr>
          <p:cNvPr id="52" name="內容版面配置區 1">
            <a:extLst>
              <a:ext uri="{FF2B5EF4-FFF2-40B4-BE49-F238E27FC236}">
                <a16:creationId xmlns:a16="http://schemas.microsoft.com/office/drawing/2014/main" id="{4C4D88A8-83A5-D301-08C0-D5750A1611FF}"/>
              </a:ext>
            </a:extLst>
          </p:cNvPr>
          <p:cNvSpPr txBox="1">
            <a:spLocks/>
          </p:cNvSpPr>
          <p:nvPr/>
        </p:nvSpPr>
        <p:spPr>
          <a:xfrm>
            <a:off x="838200" y="1559170"/>
            <a:ext cx="10802416" cy="46804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marR="0" lvl="0" indent="-457200" algn="l" defTabSz="914400" rtl="0" eaLnBrk="1" fontAlgn="auto" latin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zh-TW" altLang="en-US" sz="2000" b="1" dirty="0">
                <a:solidFill>
                  <a:prstClr val="black"/>
                </a:solidFill>
              </a:rPr>
              <a:t>功能需求</a:t>
            </a:r>
            <a:r>
              <a:rPr lang="en-US" altLang="zh-TW" sz="2000" b="1" dirty="0">
                <a:solidFill>
                  <a:prstClr val="black"/>
                </a:solidFill>
              </a:rPr>
              <a:t>:</a:t>
            </a:r>
          </a:p>
          <a:p>
            <a:pPr marL="999000" lvl="1" indent="-457200">
              <a:buFont typeface="+mj-lt"/>
              <a:buAutoNum type="arabicPeriod"/>
              <a:defRPr/>
            </a:pPr>
            <a:r>
              <a:rPr lang="zh-TW" altLang="en-US" sz="1800" dirty="0">
                <a:solidFill>
                  <a:prstClr val="black"/>
                </a:solidFill>
              </a:rPr>
              <a:t>透過</a:t>
            </a:r>
            <a:r>
              <a:rPr lang="en-US" altLang="zh-TW" sz="1800" dirty="0">
                <a:solidFill>
                  <a:prstClr val="black"/>
                </a:solidFill>
              </a:rPr>
              <a:t>SD</a:t>
            </a:r>
            <a:r>
              <a:rPr lang="zh-TW" altLang="en-US" sz="1800" dirty="0">
                <a:solidFill>
                  <a:prstClr val="black"/>
                </a:solidFill>
              </a:rPr>
              <a:t>卡儲存輸入影像</a:t>
            </a:r>
            <a:endParaRPr lang="en-US" altLang="zh-TW" sz="1800" dirty="0">
              <a:solidFill>
                <a:prstClr val="black"/>
              </a:solidFill>
            </a:endParaRPr>
          </a:p>
          <a:p>
            <a:pPr marL="999000" lvl="1" indent="-457200">
              <a:buFont typeface="+mj-lt"/>
              <a:buAutoNum type="arabicPeriod"/>
              <a:defRPr/>
            </a:pPr>
            <a:r>
              <a:rPr lang="zh-TW" altLang="en-US" sz="1800" dirty="0">
                <a:solidFill>
                  <a:prstClr val="black"/>
                </a:solidFill>
              </a:rPr>
              <a:t>透過</a:t>
            </a:r>
            <a:r>
              <a:rPr lang="en-US" altLang="zh-TW" sz="1800" dirty="0">
                <a:solidFill>
                  <a:prstClr val="black"/>
                </a:solidFill>
              </a:rPr>
              <a:t>PC</a:t>
            </a:r>
            <a:r>
              <a:rPr lang="zh-TW" altLang="en-US" sz="1800" dirty="0">
                <a:solidFill>
                  <a:prstClr val="black"/>
                </a:solidFill>
              </a:rPr>
              <a:t>端設定中斷條件</a:t>
            </a:r>
            <a:r>
              <a:rPr lang="en-US" altLang="zh-TW" sz="1800" dirty="0">
                <a:solidFill>
                  <a:prstClr val="black"/>
                </a:solidFill>
              </a:rPr>
              <a:t>(contours</a:t>
            </a:r>
            <a:r>
              <a:rPr lang="zh-TW" altLang="en-US" sz="1800" dirty="0">
                <a:solidFill>
                  <a:prstClr val="black"/>
                </a:solidFill>
              </a:rPr>
              <a:t>面積</a:t>
            </a:r>
            <a:r>
              <a:rPr lang="en-US" altLang="zh-TW" sz="1800" dirty="0">
                <a:solidFill>
                  <a:prstClr val="black"/>
                </a:solidFill>
              </a:rPr>
              <a:t>…)</a:t>
            </a:r>
            <a:endParaRPr lang="en-US" altLang="zh-TW" sz="1800" b="1" dirty="0">
              <a:solidFill>
                <a:prstClr val="black"/>
              </a:solidFill>
            </a:endParaRPr>
          </a:p>
          <a:p>
            <a:pPr marL="999000" lvl="1" indent="-457200">
              <a:buFont typeface="+mj-lt"/>
              <a:buAutoNum type="arabicPeriod"/>
              <a:defRPr/>
            </a:pPr>
            <a:r>
              <a:rPr lang="zh-TW" altLang="en-US" sz="1800" dirty="0">
                <a:solidFill>
                  <a:prstClr val="black"/>
                </a:solidFill>
              </a:rPr>
              <a:t>硬體實現影像前處理、連通域分析，並由顯示器同步顯示結果</a:t>
            </a:r>
            <a:endParaRPr lang="en-US" altLang="zh-TW" sz="1800" dirty="0">
              <a:solidFill>
                <a:prstClr val="black"/>
              </a:solidFill>
            </a:endParaRPr>
          </a:p>
          <a:p>
            <a:pPr marL="999000" lvl="1" indent="-457200">
              <a:buFont typeface="+mj-lt"/>
              <a:buAutoNum type="arabicPeriod"/>
              <a:defRPr/>
            </a:pPr>
            <a:r>
              <a:rPr lang="zh-TW" altLang="en-US" sz="1800" dirty="0">
                <a:solidFill>
                  <a:prstClr val="black"/>
                </a:solidFill>
              </a:rPr>
              <a:t>達成中斷條件後，硬體發送中斷，並回傳此幀影像</a:t>
            </a:r>
            <a:endParaRPr lang="en-US" altLang="zh-TW" sz="1800" dirty="0">
              <a:solidFill>
                <a:prstClr val="black"/>
              </a:solidFill>
            </a:endParaRPr>
          </a:p>
          <a:p>
            <a:pPr marL="999000" lvl="1" indent="-457200">
              <a:buFont typeface="+mj-lt"/>
              <a:buAutoNum type="arabicPeriod"/>
              <a:defRPr/>
            </a:pPr>
            <a:r>
              <a:rPr lang="en-US" altLang="zh-TW" sz="1800" dirty="0">
                <a:solidFill>
                  <a:prstClr val="black"/>
                </a:solidFill>
              </a:rPr>
              <a:t>PC</a:t>
            </a:r>
            <a:r>
              <a:rPr lang="zh-TW" altLang="en-US" sz="1800" dirty="0">
                <a:solidFill>
                  <a:prstClr val="black"/>
                </a:solidFill>
              </a:rPr>
              <a:t>端儲存影像並透過</a:t>
            </a:r>
            <a:r>
              <a:rPr lang="en-US" altLang="zh-TW" sz="1800" dirty="0">
                <a:solidFill>
                  <a:prstClr val="black"/>
                </a:solidFill>
              </a:rPr>
              <a:t>Web</a:t>
            </a:r>
            <a:r>
              <a:rPr lang="zh-TW" altLang="en-US" sz="1800" dirty="0">
                <a:solidFill>
                  <a:prstClr val="black"/>
                </a:solidFill>
              </a:rPr>
              <a:t>呈現最終結果</a:t>
            </a:r>
            <a:endParaRPr lang="en-US" altLang="zh-TW" sz="1800" dirty="0">
              <a:solidFill>
                <a:prstClr val="black"/>
              </a:solidFill>
            </a:endParaRPr>
          </a:p>
          <a:p>
            <a:pPr marL="457200" indent="-457200">
              <a:buFont typeface="+mj-lt"/>
              <a:buAutoNum type="arabicPeriod"/>
              <a:defRPr/>
            </a:pPr>
            <a:r>
              <a:rPr lang="zh-TW" altLang="en-US" sz="2000" b="1" dirty="0">
                <a:solidFill>
                  <a:prstClr val="black"/>
                </a:solidFill>
              </a:rPr>
              <a:t>效能需求</a:t>
            </a:r>
            <a:r>
              <a: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:</a:t>
            </a:r>
          </a:p>
          <a:p>
            <a:pPr marL="999000" lvl="1" indent="-457200">
              <a:defRPr/>
            </a:pPr>
            <a:r>
              <a:rPr kumimoji="0" lang="zh-TW" alt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運算</a:t>
            </a:r>
            <a:r>
              <a:rPr kumimoji="0" lang="en-US" altLang="zh-TW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FPS</a:t>
            </a:r>
            <a:r>
              <a:rPr kumimoji="0" lang="zh-TW" alt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 </a:t>
            </a:r>
            <a:r>
              <a:rPr kumimoji="0" lang="en-US" altLang="zh-TW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:</a:t>
            </a:r>
            <a:r>
              <a:rPr kumimoji="0" lang="zh-TW" alt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 </a:t>
            </a:r>
            <a:r>
              <a:rPr kumimoji="0" lang="en-US" altLang="zh-TW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100@320x240</a:t>
            </a:r>
          </a:p>
          <a:p>
            <a:pPr marL="457200" marR="0" lvl="0" indent="-457200" algn="l" defTabSz="914400" rtl="0" eaLnBrk="1" fontAlgn="auto" latin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zh-TW" altLang="en-US" sz="2000" b="1" dirty="0">
                <a:solidFill>
                  <a:prstClr val="black"/>
                </a:solidFill>
              </a:rPr>
              <a:t>介面需求</a:t>
            </a:r>
            <a:r>
              <a:rPr lang="en-US" altLang="zh-TW" sz="2000" b="1" dirty="0">
                <a:solidFill>
                  <a:prstClr val="black"/>
                </a:solidFill>
              </a:rPr>
              <a:t>:</a:t>
            </a:r>
          </a:p>
          <a:p>
            <a:pPr marL="999000" lvl="1" indent="-457200">
              <a:defRPr/>
            </a:pPr>
            <a:r>
              <a:rPr lang="en-US" altLang="zh-TW" sz="1800" dirty="0">
                <a:solidFill>
                  <a:prstClr val="black"/>
                </a:solidFill>
              </a:rPr>
              <a:t>UART (115200,8,N,1)</a:t>
            </a:r>
            <a:r>
              <a:rPr lang="zh-TW" altLang="en-US" sz="1800" dirty="0">
                <a:solidFill>
                  <a:prstClr val="black"/>
                </a:solidFill>
              </a:rPr>
              <a:t>、</a:t>
            </a:r>
            <a:r>
              <a:rPr lang="en-US" altLang="zh-TW" sz="1800" dirty="0">
                <a:solidFill>
                  <a:prstClr val="black"/>
                </a:solidFill>
              </a:rPr>
              <a:t>AXI</a:t>
            </a:r>
            <a:r>
              <a:rPr lang="zh-TW" altLang="en-US" sz="1800" dirty="0">
                <a:solidFill>
                  <a:prstClr val="black"/>
                </a:solidFill>
              </a:rPr>
              <a:t>、</a:t>
            </a:r>
            <a:r>
              <a:rPr lang="en-US" altLang="zh-TW" sz="1800" dirty="0">
                <a:solidFill>
                  <a:prstClr val="black"/>
                </a:solidFill>
              </a:rPr>
              <a:t>VGA</a:t>
            </a:r>
            <a:r>
              <a:rPr lang="zh-TW" altLang="en-US" sz="1800" dirty="0">
                <a:solidFill>
                  <a:prstClr val="black"/>
                </a:solidFill>
              </a:rPr>
              <a:t>、</a:t>
            </a:r>
            <a:r>
              <a:rPr lang="en-US" altLang="zh-TW" sz="1800" dirty="0">
                <a:solidFill>
                  <a:prstClr val="black"/>
                </a:solidFill>
              </a:rPr>
              <a:t>IIC</a:t>
            </a:r>
          </a:p>
          <a:p>
            <a:pPr marL="457200" marR="0" lvl="0" indent="-457200" algn="l" defTabSz="914400" rtl="0" eaLnBrk="1" fontAlgn="auto" latin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zh-TW" altLang="en-US" sz="2000" b="1" dirty="0">
                <a:solidFill>
                  <a:prstClr val="black"/>
                </a:solidFill>
              </a:rPr>
              <a:t>限制</a:t>
            </a:r>
            <a:r>
              <a:rPr lang="en-US" altLang="zh-TW" sz="2000" b="1" dirty="0">
                <a:solidFill>
                  <a:prstClr val="black"/>
                </a:solidFill>
              </a:rPr>
              <a:t>:</a:t>
            </a:r>
          </a:p>
          <a:p>
            <a:pPr marL="999000" lvl="1" indent="-457200">
              <a:defRPr/>
            </a:pPr>
            <a:r>
              <a:rPr lang="zh-TW" altLang="en-US" sz="1800" dirty="0">
                <a:solidFill>
                  <a:prstClr val="black"/>
                </a:solidFill>
              </a:rPr>
              <a:t>影像大小、傳輸速率</a:t>
            </a:r>
            <a:endParaRPr lang="en-US" altLang="zh-TW" sz="18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9605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b="1" dirty="0"/>
              <a:t>PC</a:t>
            </a:r>
            <a:r>
              <a:rPr lang="zh-TW" altLang="en-US" sz="2400" b="1" dirty="0"/>
              <a:t>端</a:t>
            </a:r>
            <a:endParaRPr lang="en-US" altLang="zh-TW" sz="2400" b="1" dirty="0"/>
          </a:p>
          <a:p>
            <a:r>
              <a:rPr lang="en-US" altLang="zh-TW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hlinkClick r:id="rId2" action="ppaction://hlinksldjump"/>
              </a:rPr>
              <a:t>def cancel (request):</a:t>
            </a:r>
            <a:endParaRPr lang="en-US" altLang="zh-TW" sz="18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zh-TW" altLang="en-US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API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20</a:t>
            </a:fld>
            <a:endParaRPr lang="zh-TW" altLang="en-US"/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8597EC05-E12E-2BF6-76F8-B4422DAD88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8963338"/>
              </p:ext>
            </p:extLst>
          </p:nvPr>
        </p:nvGraphicFramePr>
        <p:xfrm>
          <a:off x="3220989" y="1201848"/>
          <a:ext cx="6892637" cy="4895440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7080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845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30448"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def cancel (request):</a:t>
                      </a:r>
                      <a:endParaRPr lang="zh-TW" sz="1800" b="1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0448">
                <a:tc>
                  <a:txBody>
                    <a:bodyPr/>
                    <a:lstStyle/>
                    <a:p>
                      <a:pPr algn="ctr"/>
                      <a:r>
                        <a:rPr lang="zh-TW" sz="1800" kern="10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輸入</a:t>
                      </a:r>
                      <a:endParaRPr lang="zh-TW" sz="1800" b="1" kern="10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altLang="zh-TW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post</a:t>
                      </a:r>
                      <a:r>
                        <a:rPr lang="en-US" altLang="zh-TW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:</a:t>
                      </a:r>
                      <a:r>
                        <a:rPr lang="zh-TW" altLang="en-US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後端將終止指令傳送至</a:t>
                      </a:r>
                      <a:r>
                        <a:rPr lang="en-US" altLang="zh-TW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UART</a:t>
                      </a:r>
                      <a:endParaRPr lang="zh-TW" sz="1800" b="1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0448">
                <a:tc>
                  <a:txBody>
                    <a:bodyPr/>
                    <a:lstStyle/>
                    <a:p>
                      <a:pPr algn="ctr"/>
                      <a:r>
                        <a:rPr lang="zh-TW" sz="1800" kern="10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輸出</a:t>
                      </a:r>
                      <a:endParaRPr lang="zh-TW" sz="1800" b="1" kern="10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altLang="zh-TW" sz="1800" kern="100" dirty="0" err="1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closeUART</a:t>
                      </a:r>
                      <a:r>
                        <a:rPr lang="en-US" altLang="zh-TW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()</a:t>
                      </a:r>
                      <a:r>
                        <a:rPr lang="zh-TW" altLang="en-US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 </a:t>
                      </a:r>
                      <a:r>
                        <a:rPr lang="en-US" altLang="zh-TW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:</a:t>
                      </a:r>
                      <a:r>
                        <a:rPr lang="zh-TW" altLang="en-US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 </a:t>
                      </a:r>
                      <a:r>
                        <a:rPr lang="en-US" altLang="zh-TW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UART</a:t>
                      </a:r>
                      <a:r>
                        <a:rPr lang="zh-TW" altLang="en-US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傳送關閉，將資料傳送取消。</a:t>
                      </a:r>
                      <a:endParaRPr lang="zh-TW" altLang="zh-TW" sz="1800" b="1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0448">
                <a:tc>
                  <a:txBody>
                    <a:bodyPr/>
                    <a:lstStyle/>
                    <a:p>
                      <a:pPr algn="ctr"/>
                      <a:r>
                        <a:rPr lang="zh-TW" sz="1800" kern="10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參數</a:t>
                      </a:r>
                      <a:endParaRPr lang="zh-TW" sz="1800" b="1" kern="10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null</a:t>
                      </a:r>
                      <a:endParaRPr lang="zh-TW" sz="1800" b="1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0448">
                <a:tc>
                  <a:txBody>
                    <a:bodyPr/>
                    <a:lstStyle/>
                    <a:p>
                      <a:pPr algn="ctr"/>
                      <a:r>
                        <a:rPr lang="zh-TW" sz="1800" kern="10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方法</a:t>
                      </a:r>
                      <a:endParaRPr lang="zh-TW" sz="1800" b="1" kern="10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zh-TW" altLang="en-US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取消傳送</a:t>
                      </a:r>
                      <a:endParaRPr lang="zh-TW" sz="1800" b="1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0448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b="1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情境</a:t>
                      </a:r>
                      <a:endParaRPr lang="zh-TW" sz="1800" b="1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zh-TW" altLang="en-US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當使用者不需要進行處理時，可以選擇</a:t>
                      </a:r>
                      <a:r>
                        <a:rPr lang="en-US" altLang="zh-TW" sz="1800" kern="100" dirty="0">
                          <a:effectLst/>
                          <a:latin typeface="Times New Roman" pitchFamily="18" charset="0"/>
                          <a:ea typeface="標楷體" panose="03000509000000000000" pitchFamily="65" charset="-120"/>
                          <a:cs typeface="Times New Roman" pitchFamily="18" charset="0"/>
                        </a:rPr>
                        <a:t>cancel</a:t>
                      </a:r>
                      <a:r>
                        <a:rPr lang="zh-TW" altLang="en-US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，當按下按鈕時可以停止傳送指令</a:t>
                      </a:r>
                      <a:endParaRPr lang="en-US" altLang="zh-TW" sz="1800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  <a:p>
                      <a:r>
                        <a:rPr lang="zh-TW" altLang="en-US" sz="1800" b="0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預期結果 </a:t>
                      </a:r>
                      <a:r>
                        <a:rPr lang="en-US" altLang="zh-TW" sz="1800" b="0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:</a:t>
                      </a:r>
                    </a:p>
                    <a:p>
                      <a:endParaRPr lang="en-US" altLang="zh-TW" sz="1800" b="0" kern="1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endParaRPr lang="en-US" altLang="zh-TW" sz="1800" b="0" kern="1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endParaRPr lang="en-US" altLang="zh-TW" sz="1800" b="0" kern="1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endParaRPr lang="en-US" altLang="zh-TW" sz="1800" b="0" kern="1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endParaRPr lang="en-US" altLang="zh-TW" sz="1800" b="0" kern="1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endParaRPr lang="en-US" altLang="zh-TW" sz="1800" b="0" kern="1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r>
                        <a:rPr lang="zh-TW" altLang="en-US" sz="1800" b="0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</a:t>
                      </a:r>
                      <a:endParaRPr lang="zh-TW" sz="1800" b="0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8" name="圖片 7">
            <a:extLst>
              <a:ext uri="{FF2B5EF4-FFF2-40B4-BE49-F238E27FC236}">
                <a16:creationId xmlns:a16="http://schemas.microsoft.com/office/drawing/2014/main" id="{3714D131-9BAA-2C33-BE03-C0F2B5A92B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9805" y="3892155"/>
            <a:ext cx="1655003" cy="260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145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b="1" dirty="0"/>
              <a:t>PC</a:t>
            </a:r>
            <a:r>
              <a:rPr lang="zh-TW" altLang="en-US" sz="2400" b="1" dirty="0"/>
              <a:t>端</a:t>
            </a:r>
            <a:endParaRPr lang="en-US" altLang="zh-TW" sz="2400" b="1" dirty="0"/>
          </a:p>
          <a:p>
            <a:r>
              <a:rPr lang="en-US" altLang="zh-TW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def </a:t>
            </a:r>
            <a:r>
              <a:rPr lang="en-US" altLang="zh-TW" sz="1800" kern="100" dirty="0" err="1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getData</a:t>
            </a:r>
            <a:r>
              <a:rPr lang="en-US" altLang="zh-TW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(request):</a:t>
            </a:r>
          </a:p>
          <a:p>
            <a:endParaRPr lang="zh-TW" altLang="en-US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API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21</a:t>
            </a:fld>
            <a:endParaRPr lang="zh-TW" altLang="en-US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BC8605EE-776F-6DEC-2508-3E15F97537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9923450"/>
              </p:ext>
            </p:extLst>
          </p:nvPr>
        </p:nvGraphicFramePr>
        <p:xfrm>
          <a:off x="2649677" y="2647267"/>
          <a:ext cx="6892637" cy="2704840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7080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845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1890"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kern="100" dirty="0" err="1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def</a:t>
                      </a: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kern="100" dirty="0" err="1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getData</a:t>
                      </a: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(request):</a:t>
                      </a:r>
                      <a:endParaRPr lang="zh-TW" sz="1800" b="1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1890">
                <a:tc>
                  <a:txBody>
                    <a:bodyPr/>
                    <a:lstStyle/>
                    <a:p>
                      <a:pPr algn="ctr"/>
                      <a:r>
                        <a:rPr lang="zh-TW" sz="1800" kern="10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輸入</a:t>
                      </a:r>
                      <a:endParaRPr lang="zh-TW" sz="1800" b="1" kern="10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get</a:t>
                      </a:r>
                      <a:r>
                        <a:rPr lang="en-US" altLang="zh-TW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:</a:t>
                      </a:r>
                      <a:r>
                        <a:rPr lang="zh-TW" altLang="en-US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 後端向硬體取得運算資料</a:t>
                      </a:r>
                      <a:endParaRPr lang="zh-TW" sz="1800" b="1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1890">
                <a:tc>
                  <a:txBody>
                    <a:bodyPr/>
                    <a:lstStyle/>
                    <a:p>
                      <a:pPr algn="ctr"/>
                      <a:r>
                        <a:rPr lang="zh-TW" sz="1800" kern="10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輸出</a:t>
                      </a:r>
                      <a:endParaRPr lang="zh-TW" sz="1800" b="1" kern="10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altLang="zh-TW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FPS</a:t>
                      </a:r>
                      <a:r>
                        <a:rPr lang="zh-TW" alt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TW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,time</a:t>
                      </a:r>
                      <a:r>
                        <a:rPr lang="zh-TW" alt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TW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:</a:t>
                      </a:r>
                      <a:r>
                        <a:rPr lang="zh-TW" altLang="en-US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 運算時間與</a:t>
                      </a:r>
                      <a:r>
                        <a:rPr lang="en-US" altLang="zh-TW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FPS</a:t>
                      </a:r>
                      <a:endParaRPr lang="zh-TW" sz="1800" b="1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4679">
                <a:tc>
                  <a:txBody>
                    <a:bodyPr/>
                    <a:lstStyle/>
                    <a:p>
                      <a:pPr algn="ctr"/>
                      <a:r>
                        <a:rPr lang="zh-TW" sz="1800" kern="10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參數</a:t>
                      </a:r>
                      <a:endParaRPr lang="zh-TW" sz="1800" b="1" kern="10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altLang="zh-TW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FPS</a:t>
                      </a:r>
                      <a:r>
                        <a:rPr lang="en-US" altLang="zh-TW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: </a:t>
                      </a:r>
                      <a:r>
                        <a:rPr lang="zh-TW" altLang="en-US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幀數</a:t>
                      </a:r>
                      <a:endParaRPr lang="en-US" altLang="zh-TW" sz="1800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  <a:p>
                      <a:r>
                        <a:rPr lang="en-US" altLang="zh-TW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time</a:t>
                      </a:r>
                      <a:r>
                        <a:rPr lang="en-US" altLang="zh-TW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: </a:t>
                      </a:r>
                      <a:r>
                        <a:rPr lang="zh-TW" altLang="en-US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運算時間</a:t>
                      </a:r>
                      <a:endParaRPr lang="zh-TW" altLang="zh-TW" sz="1800" b="1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1890">
                <a:tc>
                  <a:txBody>
                    <a:bodyPr/>
                    <a:lstStyle/>
                    <a:p>
                      <a:pPr algn="ctr"/>
                      <a:r>
                        <a:rPr lang="zh-TW" sz="1800" kern="10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方法</a:t>
                      </a:r>
                      <a:endParaRPr lang="zh-TW" sz="1800" b="1" kern="10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zh-TW" altLang="en-US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設定完條件取得後端運算時間與</a:t>
                      </a:r>
                      <a:r>
                        <a:rPr lang="en-US" altLang="zh-TW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FPS</a:t>
                      </a:r>
                      <a:endParaRPr lang="zh-TW" sz="1800" b="1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189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b="1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情境</a:t>
                      </a:r>
                      <a:endParaRPr lang="zh-TW" sz="1800" b="1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硬體將運算時間與幀數傳送至</a:t>
                      </a:r>
                      <a:r>
                        <a:rPr lang="en-US" altLang="zh-TW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PC</a:t>
                      </a:r>
                      <a:r>
                        <a:rPr lang="zh-TW" altLang="en-US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，後端接收完資料後將運算時間與幀數呈現在網頁上</a:t>
                      </a:r>
                      <a:endParaRPr lang="en-US" altLang="zh-TW" sz="18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74805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b="1" dirty="0"/>
              <a:t>PL</a:t>
            </a:r>
            <a:r>
              <a:rPr lang="zh-TW" altLang="en-US" sz="2400" b="1" dirty="0"/>
              <a:t>端</a:t>
            </a:r>
            <a:endParaRPr lang="en-US" altLang="zh-TW" sz="2400" b="1" dirty="0"/>
          </a:p>
          <a:p>
            <a:r>
              <a:rPr lang="en-US" altLang="zh-TW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VDMA:</a:t>
            </a:r>
            <a:r>
              <a:rPr lang="zh-TW" altLang="en-US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1800" kern="100" dirty="0">
                <a:cs typeface="Times New Roman" panose="02020603050405020304" pitchFamily="18" charset="0"/>
              </a:rPr>
              <a:t>Block Diagram</a:t>
            </a:r>
            <a:endParaRPr lang="en-US" altLang="zh-TW" sz="18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zh-TW" altLang="en-US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API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22</a:t>
            </a:fld>
            <a:endParaRPr lang="zh-TW" altLang="en-US"/>
          </a:p>
        </p:txBody>
      </p:sp>
      <p:sp>
        <p:nvSpPr>
          <p:cNvPr id="17" name="圓形: 空心 16">
            <a:hlinkClick r:id="rId3" action="ppaction://hlinksldjump"/>
            <a:extLst>
              <a:ext uri="{FF2B5EF4-FFF2-40B4-BE49-F238E27FC236}">
                <a16:creationId xmlns:a16="http://schemas.microsoft.com/office/drawing/2014/main" id="{40C62D00-DF83-6199-DB8C-2708779591A9}"/>
              </a:ext>
            </a:extLst>
          </p:cNvPr>
          <p:cNvSpPr/>
          <p:nvPr/>
        </p:nvSpPr>
        <p:spPr>
          <a:xfrm flipV="1">
            <a:off x="838200" y="1116125"/>
            <a:ext cx="57150" cy="57150"/>
          </a:xfrm>
          <a:prstGeom prst="donu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pic>
        <p:nvPicPr>
          <p:cNvPr id="9" name="圖片 8">
            <a:hlinkClick r:id="rId4" action="ppaction://hlinksldjump"/>
            <a:extLst>
              <a:ext uri="{FF2B5EF4-FFF2-40B4-BE49-F238E27FC236}">
                <a16:creationId xmlns:a16="http://schemas.microsoft.com/office/drawing/2014/main" id="{D499F427-BD5B-12B2-18C7-99B021A6F15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1" t="8159" r="-874"/>
          <a:stretch/>
        </p:blipFill>
        <p:spPr>
          <a:xfrm>
            <a:off x="3881014" y="2395728"/>
            <a:ext cx="4429971" cy="2649402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4A9AE498-E546-A9ED-390E-9A643CDF945A}"/>
              </a:ext>
            </a:extLst>
          </p:cNvPr>
          <p:cNvSpPr/>
          <p:nvPr/>
        </p:nvSpPr>
        <p:spPr>
          <a:xfrm>
            <a:off x="3454400" y="2153920"/>
            <a:ext cx="5156200" cy="318008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346D165A-A8DE-B98E-E685-4361A1363F1C}"/>
              </a:ext>
            </a:extLst>
          </p:cNvPr>
          <p:cNvSpPr txBox="1"/>
          <p:nvPr/>
        </p:nvSpPr>
        <p:spPr>
          <a:xfrm>
            <a:off x="2286000" y="5374640"/>
            <a:ext cx="7686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當有資料要從</a:t>
            </a:r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PS-PL</a:t>
            </a:r>
            <a:r>
              <a:rPr lang="zh-TW" altLang="en-US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間進行傳輸</a:t>
            </a:r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(Memory mapped - stream)</a:t>
            </a:r>
            <a:r>
              <a:rPr lang="zh-TW" altLang="en-US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可通過此</a:t>
            </a:r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IP</a:t>
            </a:r>
            <a:r>
              <a:rPr lang="zh-TW" altLang="en-US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進行</a:t>
            </a:r>
          </a:p>
        </p:txBody>
      </p:sp>
    </p:spTree>
    <p:extLst>
      <p:ext uri="{BB962C8B-B14F-4D97-AF65-F5344CB8AC3E}">
        <p14:creationId xmlns:p14="http://schemas.microsoft.com/office/powerpoint/2010/main" val="1954542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b="1" dirty="0"/>
              <a:t>PL</a:t>
            </a:r>
            <a:r>
              <a:rPr lang="zh-TW" altLang="en-US" sz="2400" b="1" dirty="0"/>
              <a:t>端</a:t>
            </a:r>
            <a:endParaRPr lang="en-US" altLang="zh-TW" sz="2400" b="1" dirty="0"/>
          </a:p>
          <a:p>
            <a:r>
              <a:rPr lang="en-US" altLang="zh-TW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VDMA: Port Descriptions</a:t>
            </a:r>
          </a:p>
          <a:p>
            <a:endParaRPr lang="zh-TW" altLang="en-US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API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23</a:t>
            </a:fld>
            <a:endParaRPr lang="zh-TW" altLang="en-US"/>
          </a:p>
        </p:txBody>
      </p:sp>
      <p:sp>
        <p:nvSpPr>
          <p:cNvPr id="17" name="圓形: 空心 16">
            <a:hlinkClick r:id="rId3" action="ppaction://hlinksldjump"/>
            <a:extLst>
              <a:ext uri="{FF2B5EF4-FFF2-40B4-BE49-F238E27FC236}">
                <a16:creationId xmlns:a16="http://schemas.microsoft.com/office/drawing/2014/main" id="{40C62D00-DF83-6199-DB8C-2708779591A9}"/>
              </a:ext>
            </a:extLst>
          </p:cNvPr>
          <p:cNvSpPr/>
          <p:nvPr/>
        </p:nvSpPr>
        <p:spPr>
          <a:xfrm flipV="1">
            <a:off x="838200" y="1116125"/>
            <a:ext cx="57150" cy="57150"/>
          </a:xfrm>
          <a:prstGeom prst="donu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52946F51-1390-A858-903B-C8C659CF22CE}"/>
              </a:ext>
            </a:extLst>
          </p:cNvPr>
          <p:cNvGrpSpPr>
            <a:grpSpLocks/>
          </p:cNvGrpSpPr>
          <p:nvPr/>
        </p:nvGrpSpPr>
        <p:grpSpPr>
          <a:xfrm>
            <a:off x="1244688" y="1840598"/>
            <a:ext cx="9693480" cy="3429297"/>
            <a:chOff x="1249260" y="2045941"/>
            <a:chExt cx="9693480" cy="3429297"/>
          </a:xfrm>
        </p:grpSpPr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FFBF4A86-E55A-4227-B0BD-E6482E58E20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49260" y="2045941"/>
              <a:ext cx="9693480" cy="662997"/>
            </a:xfrm>
            <a:prstGeom prst="rect">
              <a:avLst/>
            </a:prstGeom>
          </p:spPr>
        </p:pic>
        <p:pic>
          <p:nvPicPr>
            <p:cNvPr id="16" name="圖片 15">
              <a:hlinkClick r:id="rId5" action="ppaction://hlinksldjump"/>
              <a:extLst>
                <a:ext uri="{FF2B5EF4-FFF2-40B4-BE49-F238E27FC236}">
                  <a16:creationId xmlns:a16="http://schemas.microsoft.com/office/drawing/2014/main" id="{B34F2BDC-06E0-148F-F821-DE31AA6F14D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272122" y="2708938"/>
              <a:ext cx="9670618" cy="27663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47714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b="1" dirty="0"/>
              <a:t>PL</a:t>
            </a:r>
            <a:r>
              <a:rPr lang="zh-TW" altLang="en-US" sz="2400" b="1" dirty="0"/>
              <a:t>端</a:t>
            </a:r>
            <a:endParaRPr lang="en-US" altLang="zh-TW" sz="2400" b="1" dirty="0"/>
          </a:p>
          <a:p>
            <a:r>
              <a:rPr lang="en-US" altLang="zh-TW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VDMA: Port Descriptions</a:t>
            </a:r>
          </a:p>
          <a:p>
            <a:endParaRPr lang="zh-TW" altLang="en-US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API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24</a:t>
            </a:fld>
            <a:endParaRPr lang="zh-TW" altLang="en-US"/>
          </a:p>
        </p:txBody>
      </p:sp>
      <p:sp>
        <p:nvSpPr>
          <p:cNvPr id="17" name="圓形: 空心 16">
            <a:hlinkClick r:id="rId3" action="ppaction://hlinksldjump"/>
            <a:extLst>
              <a:ext uri="{FF2B5EF4-FFF2-40B4-BE49-F238E27FC236}">
                <a16:creationId xmlns:a16="http://schemas.microsoft.com/office/drawing/2014/main" id="{40C62D00-DF83-6199-DB8C-2708779591A9}"/>
              </a:ext>
            </a:extLst>
          </p:cNvPr>
          <p:cNvSpPr/>
          <p:nvPr/>
        </p:nvSpPr>
        <p:spPr>
          <a:xfrm flipV="1">
            <a:off x="838200" y="1116125"/>
            <a:ext cx="57150" cy="57150"/>
          </a:xfrm>
          <a:prstGeom prst="donu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id="{68FE34B2-E696-F19A-EB2D-FB4C5DC12E82}"/>
              </a:ext>
            </a:extLst>
          </p:cNvPr>
          <p:cNvGrpSpPr/>
          <p:nvPr/>
        </p:nvGrpSpPr>
        <p:grpSpPr>
          <a:xfrm>
            <a:off x="1244688" y="1840598"/>
            <a:ext cx="9702624" cy="4427603"/>
            <a:chOff x="1249260" y="2045941"/>
            <a:chExt cx="9702624" cy="4427603"/>
          </a:xfrm>
        </p:grpSpPr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23EB710D-BFB1-9B7E-2BB0-B88425D4462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49260" y="2045941"/>
              <a:ext cx="9693480" cy="662997"/>
            </a:xfrm>
            <a:prstGeom prst="rect">
              <a:avLst/>
            </a:prstGeom>
          </p:spPr>
        </p:pic>
        <p:pic>
          <p:nvPicPr>
            <p:cNvPr id="7" name="圖片 6">
              <a:hlinkClick r:id="rId5" action="ppaction://hlinksldjump"/>
              <a:extLst>
                <a:ext uri="{FF2B5EF4-FFF2-40B4-BE49-F238E27FC236}">
                  <a16:creationId xmlns:a16="http://schemas.microsoft.com/office/drawing/2014/main" id="{81374D8C-F8C9-CCD2-2EA5-C1113E18648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258404" y="2708938"/>
              <a:ext cx="9693480" cy="37646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09325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01850"/>
            <a:ext cx="10515600" cy="5037776"/>
          </a:xfrm>
        </p:spPr>
        <p:txBody>
          <a:bodyPr/>
          <a:lstStyle/>
          <a:p>
            <a:r>
              <a:rPr lang="en-US" altLang="zh-TW" sz="2400" b="1" dirty="0"/>
              <a:t>PL</a:t>
            </a:r>
            <a:r>
              <a:rPr lang="zh-TW" altLang="en-US" sz="2400" b="1" dirty="0"/>
              <a:t>端</a:t>
            </a:r>
            <a:endParaRPr lang="en-US" altLang="zh-TW" sz="2400" b="1" dirty="0"/>
          </a:p>
          <a:p>
            <a:r>
              <a:rPr lang="en-US" altLang="zh-TW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VDMA: Port Descriptions</a:t>
            </a:r>
          </a:p>
          <a:p>
            <a:endParaRPr lang="zh-TW" altLang="en-US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API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25</a:t>
            </a:fld>
            <a:endParaRPr lang="zh-TW" altLang="en-US"/>
          </a:p>
        </p:txBody>
      </p:sp>
      <p:sp>
        <p:nvSpPr>
          <p:cNvPr id="17" name="圓形: 空心 16">
            <a:hlinkClick r:id="rId3" action="ppaction://hlinksldjump"/>
            <a:extLst>
              <a:ext uri="{FF2B5EF4-FFF2-40B4-BE49-F238E27FC236}">
                <a16:creationId xmlns:a16="http://schemas.microsoft.com/office/drawing/2014/main" id="{40C62D00-DF83-6199-DB8C-2708779591A9}"/>
              </a:ext>
            </a:extLst>
          </p:cNvPr>
          <p:cNvSpPr/>
          <p:nvPr/>
        </p:nvSpPr>
        <p:spPr>
          <a:xfrm flipV="1">
            <a:off x="838200" y="1116125"/>
            <a:ext cx="57150" cy="57150"/>
          </a:xfrm>
          <a:prstGeom prst="donu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grpSp>
        <p:nvGrpSpPr>
          <p:cNvPr id="10" name="群組 9">
            <a:extLst>
              <a:ext uri="{FF2B5EF4-FFF2-40B4-BE49-F238E27FC236}">
                <a16:creationId xmlns:a16="http://schemas.microsoft.com/office/drawing/2014/main" id="{CE97E7E4-0CB5-AA55-7067-50186A3FE300}"/>
              </a:ext>
            </a:extLst>
          </p:cNvPr>
          <p:cNvGrpSpPr/>
          <p:nvPr/>
        </p:nvGrpSpPr>
        <p:grpSpPr>
          <a:xfrm>
            <a:off x="1244688" y="1840598"/>
            <a:ext cx="9693480" cy="2884996"/>
            <a:chOff x="1244688" y="1840598"/>
            <a:chExt cx="9693480" cy="2884996"/>
          </a:xfrm>
        </p:grpSpPr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23EB710D-BFB1-9B7E-2BB0-B88425D4462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44688" y="1840598"/>
              <a:ext cx="9693480" cy="662997"/>
            </a:xfrm>
            <a:prstGeom prst="rect">
              <a:avLst/>
            </a:prstGeom>
          </p:spPr>
        </p:pic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AD0C0CCF-7438-53EE-5A2D-F83E87C93F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" t="44035" r="94"/>
            <a:stretch/>
          </p:blipFill>
          <p:spPr>
            <a:xfrm>
              <a:off x="1244688" y="2503595"/>
              <a:ext cx="9669095" cy="22219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56295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b="1" dirty="0"/>
              <a:t>PL</a:t>
            </a:r>
            <a:r>
              <a:rPr lang="zh-TW" altLang="en-US" sz="2400" b="1" dirty="0"/>
              <a:t>端</a:t>
            </a:r>
            <a:endParaRPr lang="en-US" altLang="zh-TW" sz="2400" b="1" dirty="0"/>
          </a:p>
          <a:p>
            <a:r>
              <a:rPr lang="en-US" altLang="zh-TW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VDMA: </a:t>
            </a:r>
            <a:r>
              <a:rPr lang="en-US" altLang="zh-TW" sz="1800" kern="100" dirty="0">
                <a:cs typeface="Times New Roman" panose="02020603050405020304" pitchFamily="18" charset="0"/>
              </a:rPr>
              <a:t>Parameter</a:t>
            </a:r>
            <a:endParaRPr lang="en-US" altLang="zh-TW" sz="18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zh-TW" altLang="en-US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API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26</a:t>
            </a:fld>
            <a:endParaRPr lang="zh-TW" altLang="en-US"/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E071D235-9FD6-3398-F0FC-EAC3C945E108}"/>
              </a:ext>
            </a:extLst>
          </p:cNvPr>
          <p:cNvGrpSpPr/>
          <p:nvPr/>
        </p:nvGrpSpPr>
        <p:grpSpPr>
          <a:xfrm>
            <a:off x="3317381" y="1604713"/>
            <a:ext cx="5557237" cy="4232050"/>
            <a:chOff x="5513168" y="1604713"/>
            <a:chExt cx="5557237" cy="4232050"/>
          </a:xfrm>
        </p:grpSpPr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3AF9869E-647B-1FC9-C771-EAF16D666A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513168" y="1604713"/>
              <a:ext cx="5557237" cy="4232050"/>
            </a:xfrm>
            <a:prstGeom prst="rect">
              <a:avLst/>
            </a:prstGeom>
          </p:spPr>
        </p:pic>
        <p:grpSp>
          <p:nvGrpSpPr>
            <p:cNvPr id="16" name="群組 15">
              <a:extLst>
                <a:ext uri="{FF2B5EF4-FFF2-40B4-BE49-F238E27FC236}">
                  <a16:creationId xmlns:a16="http://schemas.microsoft.com/office/drawing/2014/main" id="{7310A9CD-A648-CED9-24AC-DFFA12BC318D}"/>
                </a:ext>
              </a:extLst>
            </p:cNvPr>
            <p:cNvGrpSpPr/>
            <p:nvPr/>
          </p:nvGrpSpPr>
          <p:grpSpPr>
            <a:xfrm>
              <a:off x="5513168" y="1854926"/>
              <a:ext cx="5494466" cy="3190909"/>
              <a:chOff x="5513168" y="1854926"/>
              <a:chExt cx="5494466" cy="3190909"/>
            </a:xfrm>
          </p:grpSpPr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369196F0-21B1-D40B-C15A-FD96D6EBA178}"/>
                  </a:ext>
                </a:extLst>
              </p:cNvPr>
              <p:cNvSpPr/>
              <p:nvPr/>
            </p:nvSpPr>
            <p:spPr>
              <a:xfrm>
                <a:off x="5513168" y="1854926"/>
                <a:ext cx="5494466" cy="2821577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257013D1-4367-B4DB-7141-EEF7C8606A09}"/>
                  </a:ext>
                </a:extLst>
              </p:cNvPr>
              <p:cNvSpPr txBox="1"/>
              <p:nvPr/>
            </p:nvSpPr>
            <p:spPr>
              <a:xfrm>
                <a:off x="5513168" y="4676503"/>
                <a:ext cx="50321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dirty="0">
                    <a:solidFill>
                      <a:srgbClr val="FF0000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</a:rPr>
                  <a:t>可調整之數據參數、讀</a:t>
                </a:r>
                <a:r>
                  <a:rPr lang="en-US" altLang="zh-TW" dirty="0">
                    <a:solidFill>
                      <a:srgbClr val="FF0000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</a:rPr>
                  <a:t>/</a:t>
                </a:r>
                <a:r>
                  <a:rPr lang="zh-TW" altLang="en-US" dirty="0">
                    <a:solidFill>
                      <a:srgbClr val="FF0000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</a:rPr>
                  <a:t>寫通道使能、位元寬</a:t>
                </a:r>
                <a:r>
                  <a:rPr lang="en-US" altLang="zh-TW" dirty="0">
                    <a:solidFill>
                      <a:srgbClr val="FF0000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</a:rPr>
                  <a:t>…</a:t>
                </a:r>
              </a:p>
            </p:txBody>
          </p:sp>
        </p:grpSp>
      </p:grpSp>
      <p:sp>
        <p:nvSpPr>
          <p:cNvPr id="17" name="圓形: 空心 16">
            <a:hlinkClick r:id="rId3" action="ppaction://hlinksldjump"/>
            <a:extLst>
              <a:ext uri="{FF2B5EF4-FFF2-40B4-BE49-F238E27FC236}">
                <a16:creationId xmlns:a16="http://schemas.microsoft.com/office/drawing/2014/main" id="{40C62D00-DF83-6199-DB8C-2708779591A9}"/>
              </a:ext>
            </a:extLst>
          </p:cNvPr>
          <p:cNvSpPr/>
          <p:nvPr/>
        </p:nvSpPr>
        <p:spPr>
          <a:xfrm flipV="1">
            <a:off x="838200" y="1116125"/>
            <a:ext cx="57150" cy="57150"/>
          </a:xfrm>
          <a:prstGeom prst="donu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1713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hlinkClick r:id="rId3" action="ppaction://hlinksldjump"/>
            <a:extLst>
              <a:ext uri="{FF2B5EF4-FFF2-40B4-BE49-F238E27FC236}">
                <a16:creationId xmlns:a16="http://schemas.microsoft.com/office/drawing/2014/main" id="{DAB01C5E-0032-C46E-23E9-4B763616E1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1981" y="2037034"/>
            <a:ext cx="3524368" cy="2616127"/>
          </a:xfrm>
          <a:prstGeom prst="rect">
            <a:avLst/>
          </a:prstGeom>
        </p:spPr>
      </p:pic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b="1" dirty="0"/>
              <a:t>PL</a:t>
            </a:r>
            <a:r>
              <a:rPr lang="zh-TW" altLang="en-US" sz="2400" b="1" dirty="0"/>
              <a:t>端</a:t>
            </a:r>
            <a:endParaRPr lang="en-US" altLang="zh-TW" sz="2400" b="1" dirty="0"/>
          </a:p>
          <a:p>
            <a:r>
              <a:rPr lang="en-US" altLang="zh-TW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Video Timing Controller:</a:t>
            </a:r>
            <a:r>
              <a:rPr lang="zh-TW" altLang="en-US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Block Diagram</a:t>
            </a:r>
          </a:p>
          <a:p>
            <a:endParaRPr lang="zh-TW" altLang="en-US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API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27</a:t>
            </a:fld>
            <a:endParaRPr lang="zh-TW" altLang="en-US"/>
          </a:p>
        </p:txBody>
      </p: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7310A9CD-A648-CED9-24AC-DFFA12BC318D}"/>
              </a:ext>
            </a:extLst>
          </p:cNvPr>
          <p:cNvGrpSpPr/>
          <p:nvPr/>
        </p:nvGrpSpPr>
        <p:grpSpPr>
          <a:xfrm>
            <a:off x="2845304" y="2031880"/>
            <a:ext cx="7225055" cy="3107337"/>
            <a:chOff x="2845304" y="2031880"/>
            <a:chExt cx="7225055" cy="3107337"/>
          </a:xfrm>
        </p:grpSpPr>
        <p:sp>
          <p:nvSpPr>
            <p:cNvPr id="15" name="文字方塊 14">
              <a:extLst>
                <a:ext uri="{FF2B5EF4-FFF2-40B4-BE49-F238E27FC236}">
                  <a16:creationId xmlns:a16="http://schemas.microsoft.com/office/drawing/2014/main" id="{257013D1-4367-B4DB-7141-EEF7C8606A09}"/>
                </a:ext>
              </a:extLst>
            </p:cNvPr>
            <p:cNvSpPr txBox="1"/>
            <p:nvPr/>
          </p:nvSpPr>
          <p:spPr>
            <a:xfrm>
              <a:off x="2845304" y="4769885"/>
              <a:ext cx="72250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dirty="0">
                  <a:solidFill>
                    <a:srgbClr val="FF0000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當需要獲取</a:t>
              </a:r>
              <a:r>
                <a:rPr lang="en-US" altLang="zh-TW" dirty="0">
                  <a:solidFill>
                    <a:srgbClr val="FF0000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/</a:t>
              </a:r>
              <a:r>
                <a:rPr lang="zh-TW" altLang="en-US" dirty="0">
                  <a:solidFill>
                    <a:srgbClr val="FF0000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產生影像時序相關資料</a:t>
              </a:r>
              <a:r>
                <a:rPr lang="en-US" altLang="zh-TW" dirty="0">
                  <a:solidFill>
                    <a:srgbClr val="FF0000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(</a:t>
              </a:r>
              <a:r>
                <a:rPr lang="en-US" altLang="zh-TW" dirty="0">
                  <a:solidFill>
                    <a:srgbClr val="FF0000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Hsync</a:t>
              </a:r>
              <a:r>
                <a:rPr lang="zh-TW" altLang="en-US" dirty="0">
                  <a:solidFill>
                    <a:srgbClr val="FF0000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、</a:t>
              </a:r>
              <a:r>
                <a:rPr lang="en-US" altLang="zh-TW" dirty="0" err="1">
                  <a:solidFill>
                    <a:srgbClr val="FF0000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Vsync</a:t>
              </a:r>
              <a:r>
                <a:rPr lang="en-US" altLang="zh-TW" dirty="0">
                  <a:solidFill>
                    <a:srgbClr val="FF0000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…)</a:t>
              </a:r>
              <a:r>
                <a:rPr lang="zh-TW" altLang="en-US" dirty="0">
                  <a:solidFill>
                    <a:srgbClr val="FF0000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等可使用此</a:t>
              </a:r>
              <a:r>
                <a:rPr lang="en-US" altLang="zh-TW" dirty="0">
                  <a:solidFill>
                    <a:srgbClr val="FF0000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IP</a:t>
              </a:r>
              <a:endParaRPr lang="zh-TW" altLang="en-US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369196F0-21B1-D40B-C15A-FD96D6EBA178}"/>
                </a:ext>
              </a:extLst>
            </p:cNvPr>
            <p:cNvSpPr/>
            <p:nvPr/>
          </p:nvSpPr>
          <p:spPr>
            <a:xfrm>
              <a:off x="4171981" y="2031880"/>
              <a:ext cx="3742659" cy="262128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sp>
        <p:nvSpPr>
          <p:cNvPr id="17" name="圓形: 空心 16">
            <a:hlinkClick r:id="rId5" action="ppaction://hlinksldjump"/>
            <a:extLst>
              <a:ext uri="{FF2B5EF4-FFF2-40B4-BE49-F238E27FC236}">
                <a16:creationId xmlns:a16="http://schemas.microsoft.com/office/drawing/2014/main" id="{5C87BCF5-D6AB-CFA3-55F4-1DCC258C6B32}"/>
              </a:ext>
            </a:extLst>
          </p:cNvPr>
          <p:cNvSpPr/>
          <p:nvPr/>
        </p:nvSpPr>
        <p:spPr>
          <a:xfrm flipV="1">
            <a:off x="838200" y="1116125"/>
            <a:ext cx="57150" cy="57150"/>
          </a:xfrm>
          <a:prstGeom prst="donu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0726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b="1" dirty="0"/>
              <a:t>PL</a:t>
            </a:r>
            <a:r>
              <a:rPr lang="zh-TW" altLang="en-US" sz="2400" b="1" dirty="0"/>
              <a:t>端</a:t>
            </a:r>
            <a:endParaRPr lang="en-US" altLang="zh-TW" sz="2400" b="1" dirty="0"/>
          </a:p>
          <a:p>
            <a:r>
              <a:rPr lang="en-US" altLang="zh-TW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Video Timing Controller: Port Descriptions</a:t>
            </a:r>
          </a:p>
          <a:p>
            <a:endParaRPr lang="zh-TW" altLang="en-US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API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28</a:t>
            </a:fld>
            <a:endParaRPr lang="zh-TW" altLang="en-US"/>
          </a:p>
        </p:txBody>
      </p:sp>
      <p:sp>
        <p:nvSpPr>
          <p:cNvPr id="17" name="圓形: 空心 16">
            <a:hlinkClick r:id="rId3" action="ppaction://hlinksldjump"/>
            <a:extLst>
              <a:ext uri="{FF2B5EF4-FFF2-40B4-BE49-F238E27FC236}">
                <a16:creationId xmlns:a16="http://schemas.microsoft.com/office/drawing/2014/main" id="{5C87BCF5-D6AB-CFA3-55F4-1DCC258C6B32}"/>
              </a:ext>
            </a:extLst>
          </p:cNvPr>
          <p:cNvSpPr/>
          <p:nvPr/>
        </p:nvSpPr>
        <p:spPr>
          <a:xfrm flipV="1">
            <a:off x="838200" y="1116125"/>
            <a:ext cx="57150" cy="57150"/>
          </a:xfrm>
          <a:prstGeom prst="donu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2DB91EA3-B15D-9F5E-CEE6-BC772C4D5391}"/>
              </a:ext>
            </a:extLst>
          </p:cNvPr>
          <p:cNvGrpSpPr/>
          <p:nvPr/>
        </p:nvGrpSpPr>
        <p:grpSpPr>
          <a:xfrm>
            <a:off x="1279236" y="2192094"/>
            <a:ext cx="9698559" cy="1396926"/>
            <a:chOff x="1279236" y="2192094"/>
            <a:chExt cx="9698559" cy="1396926"/>
          </a:xfrm>
        </p:grpSpPr>
        <p:pic>
          <p:nvPicPr>
            <p:cNvPr id="8" name="圖片 7">
              <a:hlinkClick r:id="rId4" action="ppaction://hlinksldjump"/>
              <a:extLst>
                <a:ext uri="{FF2B5EF4-FFF2-40B4-BE49-F238E27FC236}">
                  <a16:creationId xmlns:a16="http://schemas.microsoft.com/office/drawing/2014/main" id="{AA4C639F-A938-F308-B00E-42A99610CBA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3665"/>
            <a:stretch/>
          </p:blipFill>
          <p:spPr>
            <a:xfrm>
              <a:off x="1279236" y="2580748"/>
              <a:ext cx="9662997" cy="491875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1769D798-73DE-4C32-2D1A-D6CE1293CC6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284315" y="2192094"/>
              <a:ext cx="9693480" cy="388654"/>
            </a:xfrm>
            <a:prstGeom prst="rect">
              <a:avLst/>
            </a:prstGeom>
          </p:spPr>
        </p:pic>
        <p:pic>
          <p:nvPicPr>
            <p:cNvPr id="12" name="圖片 11">
              <a:hlinkClick r:id="rId4" action="ppaction://hlinksldjump"/>
              <a:extLst>
                <a:ext uri="{FF2B5EF4-FFF2-40B4-BE49-F238E27FC236}">
                  <a16:creationId xmlns:a16="http://schemas.microsoft.com/office/drawing/2014/main" id="{EFB4C311-2513-AC9A-F96B-2249D4E02D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192" t="1" b="246"/>
            <a:stretch/>
          </p:blipFill>
          <p:spPr>
            <a:xfrm>
              <a:off x="1284315" y="3064487"/>
              <a:ext cx="9682555" cy="52453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22794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b="1" dirty="0"/>
              <a:t>PL</a:t>
            </a:r>
            <a:r>
              <a:rPr lang="zh-TW" altLang="en-US" sz="2400" b="1" dirty="0"/>
              <a:t>端</a:t>
            </a:r>
            <a:endParaRPr lang="en-US" altLang="zh-TW" sz="2400" b="1" dirty="0"/>
          </a:p>
          <a:p>
            <a:r>
              <a:rPr lang="en-US" altLang="zh-TW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Video Timing Controller: Port Descriptions</a:t>
            </a:r>
          </a:p>
          <a:p>
            <a:endParaRPr lang="zh-TW" altLang="en-US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API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29</a:t>
            </a:fld>
            <a:endParaRPr lang="zh-TW" altLang="en-US"/>
          </a:p>
        </p:txBody>
      </p:sp>
      <p:sp>
        <p:nvSpPr>
          <p:cNvPr id="17" name="圓形: 空心 16">
            <a:hlinkClick r:id="rId3" action="ppaction://hlinksldjump"/>
            <a:extLst>
              <a:ext uri="{FF2B5EF4-FFF2-40B4-BE49-F238E27FC236}">
                <a16:creationId xmlns:a16="http://schemas.microsoft.com/office/drawing/2014/main" id="{5C87BCF5-D6AB-CFA3-55F4-1DCC258C6B32}"/>
              </a:ext>
            </a:extLst>
          </p:cNvPr>
          <p:cNvSpPr/>
          <p:nvPr/>
        </p:nvSpPr>
        <p:spPr>
          <a:xfrm flipV="1">
            <a:off x="838200" y="1116125"/>
            <a:ext cx="57150" cy="57150"/>
          </a:xfrm>
          <a:prstGeom prst="donu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EF029479-ADC6-5DE5-B239-00C26D3227EF}"/>
              </a:ext>
            </a:extLst>
          </p:cNvPr>
          <p:cNvGrpSpPr/>
          <p:nvPr/>
        </p:nvGrpSpPr>
        <p:grpSpPr>
          <a:xfrm>
            <a:off x="1276695" y="2192094"/>
            <a:ext cx="9701606" cy="2866043"/>
            <a:chOff x="1276695" y="2192094"/>
            <a:chExt cx="9701606" cy="2866043"/>
          </a:xfrm>
        </p:grpSpPr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1769D798-73DE-4C32-2D1A-D6CE1293CC6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84315" y="2192094"/>
              <a:ext cx="9693480" cy="388654"/>
            </a:xfrm>
            <a:prstGeom prst="rect">
              <a:avLst/>
            </a:prstGeom>
          </p:spPr>
        </p:pic>
        <p:pic>
          <p:nvPicPr>
            <p:cNvPr id="19" name="圖片 18">
              <a:extLst>
                <a:ext uri="{FF2B5EF4-FFF2-40B4-BE49-F238E27FC236}">
                  <a16:creationId xmlns:a16="http://schemas.microsoft.com/office/drawing/2014/main" id="{2148BF19-4EA7-5B19-FFAE-955FD18127E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76695" y="2578843"/>
              <a:ext cx="9693480" cy="266723"/>
            </a:xfrm>
            <a:prstGeom prst="rect">
              <a:avLst/>
            </a:prstGeom>
          </p:spPr>
        </p:pic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23CD8BAE-67A4-D5F7-DA56-127DF1069C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r="-315" b="59006"/>
            <a:stretch/>
          </p:blipFill>
          <p:spPr>
            <a:xfrm>
              <a:off x="1284821" y="2846343"/>
              <a:ext cx="9693480" cy="22117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83252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專案需求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F9E983-480B-48C5-9E0F-D21C0DFBB5C0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</p:txBody>
      </p:sp>
      <p:sp>
        <p:nvSpPr>
          <p:cNvPr id="7" name="內容版面配置區 1">
            <a:extLst>
              <a:ext uri="{FF2B5EF4-FFF2-40B4-BE49-F238E27FC236}">
                <a16:creationId xmlns:a16="http://schemas.microsoft.com/office/drawing/2014/main" id="{58EF35FD-E8AA-443D-9B5C-27CAAB2641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201850"/>
            <a:ext cx="3507377" cy="357320"/>
          </a:xfrm>
        </p:spPr>
        <p:txBody>
          <a:bodyPr>
            <a:noAutofit/>
          </a:bodyPr>
          <a:lstStyle/>
          <a:p>
            <a:r>
              <a:rPr lang="zh-TW" altLang="en-US" sz="2400" b="1" dirty="0"/>
              <a:t>影像處理之軟硬體協同</a:t>
            </a:r>
            <a:endParaRPr lang="en-US" altLang="zh-TW" sz="2400" b="1" dirty="0"/>
          </a:p>
        </p:txBody>
      </p:sp>
      <p:sp>
        <p:nvSpPr>
          <p:cNvPr id="52" name="內容版面配置區 1">
            <a:extLst>
              <a:ext uri="{FF2B5EF4-FFF2-40B4-BE49-F238E27FC236}">
                <a16:creationId xmlns:a16="http://schemas.microsoft.com/office/drawing/2014/main" id="{4C4D88A8-83A5-D301-08C0-D5750A1611FF}"/>
              </a:ext>
            </a:extLst>
          </p:cNvPr>
          <p:cNvSpPr txBox="1">
            <a:spLocks/>
          </p:cNvSpPr>
          <p:nvPr/>
        </p:nvSpPr>
        <p:spPr>
          <a:xfrm>
            <a:off x="838200" y="1559170"/>
            <a:ext cx="10802416" cy="46804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marR="0" lvl="0" indent="-457200" algn="l" defTabSz="914400" rtl="0" eaLnBrk="1" fontAlgn="auto" latin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AutoNum type="arabicPeriod" startAt="5"/>
              <a:tabLst/>
              <a:defRPr/>
            </a:pPr>
            <a:r>
              <a:rPr lang="zh-TW" altLang="en-US" sz="2000" b="1" dirty="0">
                <a:solidFill>
                  <a:prstClr val="black"/>
                </a:solidFill>
              </a:rPr>
              <a:t>驗收</a:t>
            </a:r>
            <a:r>
              <a:rPr lang="en-US" altLang="zh-TW" sz="2000" b="1" dirty="0">
                <a:solidFill>
                  <a:prstClr val="black"/>
                </a:solidFill>
              </a:rPr>
              <a:t>:  </a:t>
            </a:r>
            <a:r>
              <a:rPr lang="en-US" altLang="zh-TW" sz="2000" dirty="0">
                <a:solidFill>
                  <a:prstClr val="black"/>
                </a:solidFill>
              </a:rPr>
              <a:t>(1)</a:t>
            </a:r>
            <a:r>
              <a:rPr lang="zh-TW" altLang="en-US" sz="2000" dirty="0">
                <a:solidFill>
                  <a:prstClr val="black"/>
                </a:solidFill>
              </a:rPr>
              <a:t> </a:t>
            </a:r>
            <a:r>
              <a:rPr lang="en-US" altLang="zh-TW" sz="1800" dirty="0">
                <a:solidFill>
                  <a:prstClr val="black"/>
                </a:solidFill>
              </a:rPr>
              <a:t>SD</a:t>
            </a:r>
            <a:r>
              <a:rPr lang="zh-TW" altLang="en-US" sz="1800" dirty="0">
                <a:solidFill>
                  <a:prstClr val="black"/>
                </a:solidFill>
              </a:rPr>
              <a:t>卡中影像可以正常輸入到</a:t>
            </a:r>
            <a:r>
              <a:rPr lang="en-US" altLang="zh-TW" sz="1800" dirty="0">
                <a:solidFill>
                  <a:prstClr val="black"/>
                </a:solidFill>
              </a:rPr>
              <a:t>PL</a:t>
            </a:r>
            <a:r>
              <a:rPr lang="zh-TW" altLang="en-US" sz="1800" dirty="0">
                <a:solidFill>
                  <a:prstClr val="black"/>
                </a:solidFill>
              </a:rPr>
              <a:t>端</a:t>
            </a:r>
            <a:endParaRPr lang="en-US" altLang="zh-TW" sz="1800" dirty="0">
              <a:solidFill>
                <a:prstClr val="black"/>
              </a:solidFill>
            </a:endParaRPr>
          </a:p>
          <a:p>
            <a:pPr marL="342900" marR="0" lvl="0" indent="-342900" algn="l" defTabSz="914400" rtl="0" eaLnBrk="1" fontAlgn="auto" latin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AutoNum type="arabicPeriod" startAt="5"/>
              <a:tabLst/>
              <a:defRPr/>
            </a:pPr>
            <a:endParaRPr lang="en-US" altLang="zh-TW" sz="1800" dirty="0">
              <a:solidFill>
                <a:prstClr val="black"/>
              </a:solidFill>
            </a:endParaRPr>
          </a:p>
          <a:p>
            <a:pPr marL="0" marR="0" lvl="0" indent="0" algn="l" defTabSz="914400" rtl="0" eaLnBrk="1" fontAlgn="auto" latin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zh-TW" altLang="en-US" sz="1800" dirty="0">
                <a:solidFill>
                  <a:prstClr val="black"/>
                </a:solidFill>
              </a:rPr>
              <a:t>實驗情境 </a:t>
            </a:r>
            <a:r>
              <a:rPr lang="en-US" altLang="zh-TW" sz="1800" dirty="0">
                <a:solidFill>
                  <a:prstClr val="black"/>
                </a:solidFill>
              </a:rPr>
              <a:t>:</a:t>
            </a:r>
            <a:r>
              <a:rPr lang="zh-TW" altLang="en-US" sz="1800" dirty="0">
                <a:solidFill>
                  <a:prstClr val="black"/>
                </a:solidFill>
              </a:rPr>
              <a:t> </a:t>
            </a:r>
            <a:r>
              <a:rPr lang="en-US" altLang="zh-TW" sz="1800" dirty="0">
                <a:solidFill>
                  <a:prstClr val="black"/>
                </a:solidFill>
              </a:rPr>
              <a:t>(a)</a:t>
            </a:r>
            <a:r>
              <a:rPr lang="zh-TW" altLang="en-US" sz="1800" dirty="0">
                <a:solidFill>
                  <a:prstClr val="black"/>
                </a:solidFill>
              </a:rPr>
              <a:t>單幀輸出</a:t>
            </a:r>
            <a:r>
              <a:rPr lang="en-US" altLang="zh-TW" sz="1800" dirty="0">
                <a:solidFill>
                  <a:prstClr val="black"/>
                </a:solidFill>
              </a:rPr>
              <a:t>(</a:t>
            </a:r>
            <a:r>
              <a:rPr lang="zh-TW" altLang="en-US" sz="1800" dirty="0">
                <a:solidFill>
                  <a:prstClr val="black"/>
                </a:solidFill>
              </a:rPr>
              <a:t>圖片</a:t>
            </a:r>
            <a:r>
              <a:rPr lang="en-US" altLang="zh-TW" sz="1800" dirty="0">
                <a:solidFill>
                  <a:prstClr val="black"/>
                </a:solidFill>
              </a:rPr>
              <a:t>)</a:t>
            </a:r>
            <a:r>
              <a:rPr lang="zh-TW" altLang="en-US" sz="1800" dirty="0">
                <a:solidFill>
                  <a:prstClr val="black"/>
                </a:solidFill>
              </a:rPr>
              <a:t> </a:t>
            </a:r>
            <a:r>
              <a:rPr lang="en-US" altLang="zh-TW" sz="1800" dirty="0">
                <a:solidFill>
                  <a:prstClr val="black"/>
                </a:solidFill>
              </a:rPr>
              <a:t>(b)</a:t>
            </a:r>
            <a:r>
              <a:rPr lang="zh-TW" altLang="en-US" sz="1800" dirty="0">
                <a:solidFill>
                  <a:prstClr val="black"/>
                </a:solidFill>
              </a:rPr>
              <a:t>連續幀輸出</a:t>
            </a:r>
            <a:r>
              <a:rPr lang="en-US" altLang="zh-TW" sz="1800" dirty="0">
                <a:solidFill>
                  <a:prstClr val="black"/>
                </a:solidFill>
              </a:rPr>
              <a:t>(</a:t>
            </a:r>
            <a:r>
              <a:rPr lang="zh-TW" altLang="en-US" sz="1800" dirty="0">
                <a:solidFill>
                  <a:prstClr val="black"/>
                </a:solidFill>
              </a:rPr>
              <a:t>影像</a:t>
            </a:r>
            <a:r>
              <a:rPr lang="en-US" altLang="zh-TW" sz="1800" dirty="0">
                <a:solidFill>
                  <a:prstClr val="black"/>
                </a:solidFill>
              </a:rPr>
              <a:t>)</a:t>
            </a:r>
          </a:p>
          <a:p>
            <a:pPr marL="0" marR="0" lvl="0" indent="0" algn="l" defTabSz="914400" rtl="0" eaLnBrk="1" fontAlgn="auto" latin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endParaRPr lang="en-US" altLang="zh-TW" sz="1800" dirty="0">
              <a:solidFill>
                <a:prstClr val="black"/>
              </a:solidFill>
            </a:endParaRPr>
          </a:p>
          <a:p>
            <a:pPr marL="0" marR="0" lvl="0" indent="0" algn="l" defTabSz="914400" rtl="0" eaLnBrk="1" fontAlgn="auto" latin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zh-TW" altLang="en-US" sz="1800" dirty="0">
                <a:solidFill>
                  <a:prstClr val="black"/>
                </a:solidFill>
              </a:rPr>
              <a:t>驗證流程 </a:t>
            </a:r>
            <a:r>
              <a:rPr lang="en-US" altLang="zh-TW" sz="1800" dirty="0">
                <a:solidFill>
                  <a:prstClr val="black"/>
                </a:solidFill>
              </a:rPr>
              <a:t>:</a:t>
            </a:r>
            <a:r>
              <a:rPr lang="zh-TW" altLang="en-US" sz="1800" dirty="0">
                <a:solidFill>
                  <a:prstClr val="black"/>
                </a:solidFill>
              </a:rPr>
              <a:t> 首先透過</a:t>
            </a:r>
            <a:r>
              <a:rPr lang="en-US" altLang="zh-TW" sz="1800" dirty="0">
                <a:solidFill>
                  <a:prstClr val="black"/>
                </a:solidFill>
              </a:rPr>
              <a:t>SDK</a:t>
            </a:r>
            <a:r>
              <a:rPr lang="zh-TW" altLang="en-US" sz="1800" dirty="0">
                <a:solidFill>
                  <a:prstClr val="black"/>
                </a:solidFill>
              </a:rPr>
              <a:t>中</a:t>
            </a:r>
            <a:r>
              <a:rPr lang="en-US" altLang="zh-TW" sz="1800" dirty="0">
                <a:solidFill>
                  <a:prstClr val="black"/>
                </a:solidFill>
              </a:rPr>
              <a:t>debug</a:t>
            </a:r>
            <a:r>
              <a:rPr lang="zh-TW" altLang="en-US" sz="1800" dirty="0">
                <a:solidFill>
                  <a:prstClr val="black"/>
                </a:solidFill>
              </a:rPr>
              <a:t>工具檢查由</a:t>
            </a:r>
            <a:r>
              <a:rPr lang="en-US" altLang="zh-TW" sz="1800" dirty="0">
                <a:solidFill>
                  <a:prstClr val="black"/>
                </a:solidFill>
              </a:rPr>
              <a:t>SD</a:t>
            </a:r>
            <a:r>
              <a:rPr lang="zh-TW" altLang="en-US" sz="1800" dirty="0">
                <a:solidFill>
                  <a:prstClr val="black"/>
                </a:solidFill>
              </a:rPr>
              <a:t>卡中寫入</a:t>
            </a:r>
            <a:r>
              <a:rPr lang="en-US" altLang="zh-TW" sz="1800" dirty="0">
                <a:solidFill>
                  <a:prstClr val="black"/>
                </a:solidFill>
              </a:rPr>
              <a:t>DDR</a:t>
            </a:r>
            <a:r>
              <a:rPr lang="zh-TW" altLang="en-US" sz="1800" dirty="0">
                <a:solidFill>
                  <a:prstClr val="black"/>
                </a:solidFill>
              </a:rPr>
              <a:t>的記憶體位址，其資料和儲存的影像資料是否一致，接下來</a:t>
            </a:r>
            <a:r>
              <a:rPr lang="en-US" altLang="zh-TW" sz="1800" dirty="0">
                <a:solidFill>
                  <a:prstClr val="black"/>
                </a:solidFill>
              </a:rPr>
              <a:t>streaming</a:t>
            </a:r>
            <a:r>
              <a:rPr lang="zh-TW" altLang="en-US" sz="1800" dirty="0">
                <a:solidFill>
                  <a:prstClr val="black"/>
                </a:solidFill>
              </a:rPr>
              <a:t>輸出於顯示器上並和儲存的影像比較。</a:t>
            </a:r>
            <a:endParaRPr lang="en-US" altLang="zh-TW" sz="1800" dirty="0">
              <a:solidFill>
                <a:prstClr val="black"/>
              </a:solidFill>
            </a:endParaRPr>
          </a:p>
          <a:p>
            <a:pPr marL="0" marR="0" lvl="0" indent="0" algn="l" defTabSz="914400" rtl="0" eaLnBrk="1" fontAlgn="auto" latin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endParaRPr lang="en-US" altLang="zh-TW" sz="18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4641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b="1" dirty="0"/>
              <a:t>PL</a:t>
            </a:r>
            <a:r>
              <a:rPr lang="zh-TW" altLang="en-US" sz="2400" b="1" dirty="0"/>
              <a:t>端</a:t>
            </a:r>
            <a:endParaRPr lang="en-US" altLang="zh-TW" sz="2400" b="1" dirty="0"/>
          </a:p>
          <a:p>
            <a:r>
              <a:rPr lang="en-US" altLang="zh-TW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Video Timing Controller: Port Descriptions</a:t>
            </a:r>
          </a:p>
          <a:p>
            <a:endParaRPr lang="zh-TW" altLang="en-US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API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30</a:t>
            </a:fld>
            <a:endParaRPr lang="zh-TW" altLang="en-US"/>
          </a:p>
        </p:txBody>
      </p:sp>
      <p:sp>
        <p:nvSpPr>
          <p:cNvPr id="17" name="圓形: 空心 16">
            <a:hlinkClick r:id="rId3" action="ppaction://hlinksldjump"/>
            <a:extLst>
              <a:ext uri="{FF2B5EF4-FFF2-40B4-BE49-F238E27FC236}">
                <a16:creationId xmlns:a16="http://schemas.microsoft.com/office/drawing/2014/main" id="{5C87BCF5-D6AB-CFA3-55F4-1DCC258C6B32}"/>
              </a:ext>
            </a:extLst>
          </p:cNvPr>
          <p:cNvSpPr/>
          <p:nvPr/>
        </p:nvSpPr>
        <p:spPr>
          <a:xfrm flipV="1">
            <a:off x="838200" y="1116125"/>
            <a:ext cx="57150" cy="57150"/>
          </a:xfrm>
          <a:prstGeom prst="donu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A9A1B7A9-432E-0F48-D301-D26F85712024}"/>
              </a:ext>
            </a:extLst>
          </p:cNvPr>
          <p:cNvGrpSpPr/>
          <p:nvPr/>
        </p:nvGrpSpPr>
        <p:grpSpPr>
          <a:xfrm>
            <a:off x="1276695" y="2192094"/>
            <a:ext cx="9701100" cy="3837106"/>
            <a:chOff x="1276695" y="2192094"/>
            <a:chExt cx="9701100" cy="3837106"/>
          </a:xfrm>
        </p:grpSpPr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1769D798-73DE-4C32-2D1A-D6CE1293CC6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84315" y="2192094"/>
              <a:ext cx="9693480" cy="388654"/>
            </a:xfrm>
            <a:prstGeom prst="rect">
              <a:avLst/>
            </a:prstGeom>
          </p:spPr>
        </p:pic>
        <p:pic>
          <p:nvPicPr>
            <p:cNvPr id="19" name="圖片 18">
              <a:extLst>
                <a:ext uri="{FF2B5EF4-FFF2-40B4-BE49-F238E27FC236}">
                  <a16:creationId xmlns:a16="http://schemas.microsoft.com/office/drawing/2014/main" id="{2148BF19-4EA7-5B19-FFAE-955FD18127E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76695" y="2578843"/>
              <a:ext cx="9693480" cy="266723"/>
            </a:xfrm>
            <a:prstGeom prst="rect">
              <a:avLst/>
            </a:prstGeom>
          </p:spPr>
        </p:pic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23CD8BAE-67A4-D5F7-DA56-127DF1069C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40994" r="-315"/>
            <a:stretch/>
          </p:blipFill>
          <p:spPr>
            <a:xfrm>
              <a:off x="1279740" y="2845566"/>
              <a:ext cx="9693480" cy="318363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52043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A899A643-BB54-A0C4-78D4-BB9594A2BE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8093" y="1415300"/>
            <a:ext cx="6077672" cy="4586300"/>
          </a:xfrm>
          <a:prstGeom prst="rect">
            <a:avLst/>
          </a:prstGeom>
        </p:spPr>
      </p:pic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b="1" dirty="0"/>
              <a:t>PL</a:t>
            </a:r>
            <a:r>
              <a:rPr lang="zh-TW" altLang="en-US" sz="2400" b="1" dirty="0"/>
              <a:t>端</a:t>
            </a:r>
            <a:endParaRPr lang="en-US" altLang="zh-TW" sz="2400" b="1" dirty="0"/>
          </a:p>
          <a:p>
            <a:r>
              <a:rPr lang="en-US" altLang="zh-TW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Video Timing </a:t>
            </a:r>
            <a:r>
              <a:rPr lang="en-US" altLang="zh-TW" sz="1800" kern="100" dirty="0" err="1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Controller:Parameter</a:t>
            </a:r>
            <a:endParaRPr lang="en-US" altLang="zh-TW" sz="18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zh-TW" altLang="en-US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API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31</a:t>
            </a:fld>
            <a:endParaRPr lang="zh-TW" altLang="en-US"/>
          </a:p>
        </p:txBody>
      </p: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7310A9CD-A648-CED9-24AC-DFFA12BC318D}"/>
              </a:ext>
            </a:extLst>
          </p:cNvPr>
          <p:cNvGrpSpPr/>
          <p:nvPr/>
        </p:nvGrpSpPr>
        <p:grpSpPr>
          <a:xfrm>
            <a:off x="4770846" y="3536072"/>
            <a:ext cx="6774261" cy="2494103"/>
            <a:chOff x="5035006" y="3536072"/>
            <a:chExt cx="6774261" cy="2494103"/>
          </a:xfrm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369196F0-21B1-D40B-C15A-FD96D6EBA178}"/>
                </a:ext>
              </a:extLst>
            </p:cNvPr>
            <p:cNvSpPr/>
            <p:nvPr/>
          </p:nvSpPr>
          <p:spPr>
            <a:xfrm>
              <a:off x="5035006" y="3632118"/>
              <a:ext cx="3936274" cy="239805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5" name="文字方塊 14">
              <a:extLst>
                <a:ext uri="{FF2B5EF4-FFF2-40B4-BE49-F238E27FC236}">
                  <a16:creationId xmlns:a16="http://schemas.microsoft.com/office/drawing/2014/main" id="{257013D1-4367-B4DB-7141-EEF7C8606A09}"/>
                </a:ext>
              </a:extLst>
            </p:cNvPr>
            <p:cNvSpPr txBox="1"/>
            <p:nvPr/>
          </p:nvSpPr>
          <p:spPr>
            <a:xfrm>
              <a:off x="8970028" y="3536072"/>
              <a:ext cx="283923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dirty="0">
                  <a:solidFill>
                    <a:srgbClr val="FF0000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可選擇啟用產生</a:t>
              </a:r>
              <a:r>
                <a:rPr lang="en-US" altLang="zh-TW" dirty="0">
                  <a:solidFill>
                    <a:srgbClr val="FF0000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/</a:t>
              </a:r>
              <a:r>
                <a:rPr lang="zh-TW" altLang="en-US" dirty="0">
                  <a:solidFill>
                    <a:srgbClr val="FF0000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偵測通道</a:t>
              </a:r>
              <a:endParaRPr lang="en-US" altLang="zh-TW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endParaRPr>
            </a:p>
            <a:p>
              <a:r>
                <a:rPr lang="zh-TW" altLang="en-US" dirty="0">
                  <a:solidFill>
                    <a:srgbClr val="FF0000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和個別影像時序訊號</a:t>
              </a:r>
              <a:endParaRPr lang="en-US" altLang="zh-TW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17" name="圓形: 空心 16">
            <a:hlinkClick r:id="rId3" action="ppaction://hlinksldjump"/>
            <a:extLst>
              <a:ext uri="{FF2B5EF4-FFF2-40B4-BE49-F238E27FC236}">
                <a16:creationId xmlns:a16="http://schemas.microsoft.com/office/drawing/2014/main" id="{5C87BCF5-D6AB-CFA3-55F4-1DCC258C6B32}"/>
              </a:ext>
            </a:extLst>
          </p:cNvPr>
          <p:cNvSpPr/>
          <p:nvPr/>
        </p:nvSpPr>
        <p:spPr>
          <a:xfrm flipV="1">
            <a:off x="838200" y="1116125"/>
            <a:ext cx="57150" cy="57150"/>
          </a:xfrm>
          <a:prstGeom prst="donu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5952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01F750F6-3C40-F42A-381A-C21D12913F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8093" y="1415300"/>
            <a:ext cx="6077672" cy="4610875"/>
          </a:xfrm>
          <a:prstGeom prst="rect">
            <a:avLst/>
          </a:prstGeom>
        </p:spPr>
      </p:pic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b="1" dirty="0"/>
              <a:t>PL</a:t>
            </a:r>
            <a:r>
              <a:rPr lang="zh-TW" altLang="en-US" sz="2400" b="1" dirty="0"/>
              <a:t>端</a:t>
            </a:r>
            <a:endParaRPr lang="en-US" altLang="zh-TW" sz="2400" b="1" dirty="0"/>
          </a:p>
          <a:p>
            <a:r>
              <a:rPr lang="en-US" altLang="zh-TW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Video Timing Controller:Parameter</a:t>
            </a:r>
          </a:p>
          <a:p>
            <a:endParaRPr lang="zh-TW" altLang="en-US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API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32</a:t>
            </a:fld>
            <a:endParaRPr lang="zh-TW" altLang="en-US"/>
          </a:p>
        </p:txBody>
      </p: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7310A9CD-A648-CED9-24AC-DFFA12BC318D}"/>
              </a:ext>
            </a:extLst>
          </p:cNvPr>
          <p:cNvGrpSpPr/>
          <p:nvPr/>
        </p:nvGrpSpPr>
        <p:grpSpPr>
          <a:xfrm>
            <a:off x="5431246" y="1976845"/>
            <a:ext cx="3411689" cy="2486207"/>
            <a:chOff x="5695406" y="1976845"/>
            <a:chExt cx="3411689" cy="2486207"/>
          </a:xfrm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369196F0-21B1-D40B-C15A-FD96D6EBA178}"/>
                </a:ext>
              </a:extLst>
            </p:cNvPr>
            <p:cNvSpPr/>
            <p:nvPr/>
          </p:nvSpPr>
          <p:spPr>
            <a:xfrm>
              <a:off x="5695406" y="1976845"/>
              <a:ext cx="1149531" cy="248620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文字方塊 14">
              <a:extLst>
                <a:ext uri="{FF2B5EF4-FFF2-40B4-BE49-F238E27FC236}">
                  <a16:creationId xmlns:a16="http://schemas.microsoft.com/office/drawing/2014/main" id="{257013D1-4367-B4DB-7141-EEF7C8606A09}"/>
                </a:ext>
              </a:extLst>
            </p:cNvPr>
            <p:cNvSpPr txBox="1"/>
            <p:nvPr/>
          </p:nvSpPr>
          <p:spPr>
            <a:xfrm>
              <a:off x="6844937" y="1976845"/>
              <a:ext cx="22621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dirty="0">
                  <a:solidFill>
                    <a:srgbClr val="FF0000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可調整之影像解析度</a:t>
              </a:r>
              <a:endParaRPr lang="en-US" altLang="zh-TW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17" name="圓形: 空心 16">
            <a:hlinkClick r:id="rId3" action="ppaction://hlinksldjump"/>
            <a:extLst>
              <a:ext uri="{FF2B5EF4-FFF2-40B4-BE49-F238E27FC236}">
                <a16:creationId xmlns:a16="http://schemas.microsoft.com/office/drawing/2014/main" id="{5C87BCF5-D6AB-CFA3-55F4-1DCC258C6B32}"/>
              </a:ext>
            </a:extLst>
          </p:cNvPr>
          <p:cNvSpPr/>
          <p:nvPr/>
        </p:nvSpPr>
        <p:spPr>
          <a:xfrm flipV="1">
            <a:off x="838200" y="1116125"/>
            <a:ext cx="57150" cy="57150"/>
          </a:xfrm>
          <a:prstGeom prst="donu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0664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b="1" dirty="0"/>
              <a:t>PL</a:t>
            </a:r>
            <a:r>
              <a:rPr lang="zh-TW" altLang="en-US" sz="2400" b="1" dirty="0"/>
              <a:t>端</a:t>
            </a:r>
            <a:endParaRPr lang="en-US" altLang="zh-TW" sz="2400" b="1" dirty="0"/>
          </a:p>
          <a:p>
            <a:r>
              <a:rPr lang="en-US" altLang="zh-TW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Stream to Video Out:</a:t>
            </a:r>
            <a:r>
              <a:rPr lang="zh-TW" altLang="en-US" sz="1800" kern="100" dirty="0">
                <a:cs typeface="Times New Roman" panose="02020603050405020304" pitchFamily="18" charset="0"/>
              </a:rPr>
              <a:t> </a:t>
            </a:r>
            <a:r>
              <a:rPr lang="en-US" altLang="zh-TW" sz="1800" kern="100" dirty="0">
                <a:cs typeface="Times New Roman" panose="02020603050405020304" pitchFamily="18" charset="0"/>
              </a:rPr>
              <a:t>Block Diagram</a:t>
            </a:r>
            <a:endParaRPr lang="en-US" altLang="zh-TW" sz="18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zh-TW" altLang="en-US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API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33</a:t>
            </a:fld>
            <a:endParaRPr lang="zh-TW" altLang="en-US"/>
          </a:p>
        </p:txBody>
      </p:sp>
      <p:pic>
        <p:nvPicPr>
          <p:cNvPr id="7" name="圖片 6">
            <a:hlinkClick r:id="rId3" action="ppaction://hlinksldjump"/>
            <a:extLst>
              <a:ext uri="{FF2B5EF4-FFF2-40B4-BE49-F238E27FC236}">
                <a16:creationId xmlns:a16="http://schemas.microsoft.com/office/drawing/2014/main" id="{0263A270-439D-E5EB-7D0C-481E9FDE94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8124" y="2141599"/>
            <a:ext cx="3395752" cy="2574802"/>
          </a:xfrm>
          <a:prstGeom prst="rect">
            <a:avLst/>
          </a:prstGeom>
        </p:spPr>
      </p:pic>
      <p:sp>
        <p:nvSpPr>
          <p:cNvPr id="11" name="圓形: 空心 10">
            <a:hlinkClick r:id="rId5" action="ppaction://hlinksldjump"/>
            <a:extLst>
              <a:ext uri="{FF2B5EF4-FFF2-40B4-BE49-F238E27FC236}">
                <a16:creationId xmlns:a16="http://schemas.microsoft.com/office/drawing/2014/main" id="{0ABE98BB-1B28-6997-882D-313FD297B567}"/>
              </a:ext>
            </a:extLst>
          </p:cNvPr>
          <p:cNvSpPr/>
          <p:nvPr/>
        </p:nvSpPr>
        <p:spPr>
          <a:xfrm flipV="1">
            <a:off x="838200" y="1116125"/>
            <a:ext cx="57150" cy="57150"/>
          </a:xfrm>
          <a:prstGeom prst="donu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AB574291-C313-538C-ADBC-01C29C64C01A}"/>
              </a:ext>
            </a:extLst>
          </p:cNvPr>
          <p:cNvGrpSpPr/>
          <p:nvPr/>
        </p:nvGrpSpPr>
        <p:grpSpPr>
          <a:xfrm>
            <a:off x="2845304" y="2088115"/>
            <a:ext cx="6249403" cy="3328101"/>
            <a:chOff x="2845304" y="2088115"/>
            <a:chExt cx="6249403" cy="3328101"/>
          </a:xfrm>
        </p:grpSpPr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C4A7B884-C2CB-259A-285B-9D2F6049A458}"/>
                </a:ext>
              </a:extLst>
            </p:cNvPr>
            <p:cNvSpPr txBox="1"/>
            <p:nvPr/>
          </p:nvSpPr>
          <p:spPr>
            <a:xfrm>
              <a:off x="2845304" y="4769885"/>
              <a:ext cx="624940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dirty="0">
                  <a:solidFill>
                    <a:srgbClr val="FF0000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當個別產生影像數據</a:t>
              </a:r>
              <a:r>
                <a:rPr lang="en-US" altLang="zh-TW" dirty="0">
                  <a:solidFill>
                    <a:srgbClr val="FF0000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(</a:t>
              </a:r>
              <a:r>
                <a:rPr lang="en-US" altLang="zh-TW" dirty="0">
                  <a:solidFill>
                    <a:srgbClr val="FF0000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Video_in</a:t>
              </a:r>
              <a:r>
                <a:rPr lang="en-US" altLang="zh-TW" dirty="0">
                  <a:solidFill>
                    <a:srgbClr val="FF0000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)</a:t>
              </a:r>
              <a:r>
                <a:rPr lang="zh-TW" altLang="en-US" dirty="0">
                  <a:solidFill>
                    <a:srgbClr val="FF0000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和時序數據</a:t>
              </a:r>
              <a:r>
                <a:rPr lang="en-US" altLang="zh-TW" dirty="0">
                  <a:solidFill>
                    <a:srgbClr val="FF0000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(</a:t>
              </a:r>
              <a:r>
                <a:rPr lang="en-US" altLang="zh-TW" dirty="0">
                  <a:solidFill>
                    <a:srgbClr val="FF0000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Vtiming_in</a:t>
              </a:r>
              <a:r>
                <a:rPr lang="en-US" altLang="zh-TW" dirty="0">
                  <a:solidFill>
                    <a:srgbClr val="FF0000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)</a:t>
              </a:r>
              <a:r>
                <a:rPr lang="zh-TW" altLang="en-US" dirty="0">
                  <a:solidFill>
                    <a:srgbClr val="FF0000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後，</a:t>
              </a:r>
              <a:endParaRPr lang="en-US" altLang="zh-TW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endParaRPr>
            </a:p>
            <a:p>
              <a:r>
                <a:rPr lang="zh-TW" altLang="en-US" dirty="0">
                  <a:solidFill>
                    <a:srgbClr val="FF0000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可藉由此</a:t>
              </a:r>
              <a:r>
                <a:rPr lang="en-US" altLang="zh-TW" dirty="0">
                  <a:solidFill>
                    <a:srgbClr val="FF0000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IP</a:t>
              </a:r>
              <a:r>
                <a:rPr lang="zh-TW" altLang="en-US" dirty="0">
                  <a:solidFill>
                    <a:srgbClr val="FF0000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產生一組同步的影像</a:t>
              </a:r>
              <a:r>
                <a:rPr lang="en-US" altLang="zh-TW" dirty="0">
                  <a:solidFill>
                    <a:srgbClr val="FF0000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+</a:t>
              </a:r>
              <a:r>
                <a:rPr lang="zh-TW" altLang="en-US" dirty="0">
                  <a:solidFill>
                    <a:srgbClr val="FF0000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時序的數據提供給顯示器</a:t>
              </a:r>
              <a:endParaRPr lang="zh-TW" altLang="en-US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54E4E23B-8046-F92C-2BFB-7BAD59E7CA78}"/>
                </a:ext>
              </a:extLst>
            </p:cNvPr>
            <p:cNvSpPr/>
            <p:nvPr/>
          </p:nvSpPr>
          <p:spPr>
            <a:xfrm>
              <a:off x="4171981" y="2088115"/>
              <a:ext cx="3755867" cy="268177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638682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b="1" dirty="0"/>
              <a:t>PL</a:t>
            </a:r>
            <a:r>
              <a:rPr lang="zh-TW" altLang="en-US" sz="2400" b="1" dirty="0"/>
              <a:t>端</a:t>
            </a:r>
            <a:endParaRPr lang="en-US" altLang="zh-TW" sz="2400" b="1" dirty="0"/>
          </a:p>
          <a:p>
            <a:r>
              <a:rPr lang="en-US" altLang="zh-TW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Stream to Video Out:</a:t>
            </a:r>
            <a:r>
              <a:rPr lang="zh-TW" altLang="en-US" sz="1800" kern="100" dirty="0">
                <a:cs typeface="Times New Roman" panose="02020603050405020304" pitchFamily="18" charset="0"/>
              </a:rPr>
              <a:t> </a:t>
            </a:r>
            <a:r>
              <a:rPr lang="en-US" altLang="zh-TW" sz="1800" kern="100" dirty="0">
                <a:cs typeface="Times New Roman" panose="02020603050405020304" pitchFamily="18" charset="0"/>
              </a:rPr>
              <a:t>Port Descriptions</a:t>
            </a:r>
            <a:endParaRPr lang="en-US" altLang="zh-TW" sz="18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zh-TW" altLang="en-US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API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34</a:t>
            </a:fld>
            <a:endParaRPr lang="zh-TW" altLang="en-US"/>
          </a:p>
        </p:txBody>
      </p:sp>
      <p:sp>
        <p:nvSpPr>
          <p:cNvPr id="11" name="圓形: 空心 10">
            <a:hlinkClick r:id="rId3" action="ppaction://hlinksldjump"/>
            <a:extLst>
              <a:ext uri="{FF2B5EF4-FFF2-40B4-BE49-F238E27FC236}">
                <a16:creationId xmlns:a16="http://schemas.microsoft.com/office/drawing/2014/main" id="{0ABE98BB-1B28-6997-882D-313FD297B567}"/>
              </a:ext>
            </a:extLst>
          </p:cNvPr>
          <p:cNvSpPr/>
          <p:nvPr/>
        </p:nvSpPr>
        <p:spPr>
          <a:xfrm flipV="1">
            <a:off x="838200" y="1116125"/>
            <a:ext cx="57150" cy="57150"/>
          </a:xfrm>
          <a:prstGeom prst="donu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grpSp>
        <p:nvGrpSpPr>
          <p:cNvPr id="20" name="群組 19">
            <a:extLst>
              <a:ext uri="{FF2B5EF4-FFF2-40B4-BE49-F238E27FC236}">
                <a16:creationId xmlns:a16="http://schemas.microsoft.com/office/drawing/2014/main" id="{9249DF67-A1E3-71F9-3D20-485538C54873}"/>
              </a:ext>
            </a:extLst>
          </p:cNvPr>
          <p:cNvGrpSpPr/>
          <p:nvPr/>
        </p:nvGrpSpPr>
        <p:grpSpPr>
          <a:xfrm>
            <a:off x="1447397" y="1932954"/>
            <a:ext cx="9297206" cy="3395966"/>
            <a:chOff x="1447397" y="1932954"/>
            <a:chExt cx="9297206" cy="3395966"/>
          </a:xfrm>
        </p:grpSpPr>
        <p:pic>
          <p:nvPicPr>
            <p:cNvPr id="14" name="圖片 13">
              <a:extLst>
                <a:ext uri="{FF2B5EF4-FFF2-40B4-BE49-F238E27FC236}">
                  <a16:creationId xmlns:a16="http://schemas.microsoft.com/office/drawing/2014/main" id="{044921C6-7F49-02A8-5F64-3F245A83BA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47397" y="1932954"/>
              <a:ext cx="9297206" cy="411516"/>
            </a:xfrm>
            <a:prstGeom prst="rect">
              <a:avLst/>
            </a:prstGeom>
          </p:spPr>
        </p:pic>
        <p:pic>
          <p:nvPicPr>
            <p:cNvPr id="18" name="圖片 17">
              <a:extLst>
                <a:ext uri="{FF2B5EF4-FFF2-40B4-BE49-F238E27FC236}">
                  <a16:creationId xmlns:a16="http://schemas.microsoft.com/office/drawing/2014/main" id="{F6F7468E-137B-E7F8-F71A-7A794B4D66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51" b="73460"/>
            <a:stretch/>
          </p:blipFill>
          <p:spPr>
            <a:xfrm>
              <a:off x="1447397" y="2344470"/>
              <a:ext cx="9297206" cy="1249122"/>
            </a:xfrm>
            <a:prstGeom prst="rect">
              <a:avLst/>
            </a:prstGeom>
          </p:spPr>
        </p:pic>
        <p:pic>
          <p:nvPicPr>
            <p:cNvPr id="19" name="圖片 18">
              <a:extLst>
                <a:ext uri="{FF2B5EF4-FFF2-40B4-BE49-F238E27FC236}">
                  <a16:creationId xmlns:a16="http://schemas.microsoft.com/office/drawing/2014/main" id="{EEA7E12A-5A67-8249-34A6-C6C9F48D72F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62741" r="51"/>
            <a:stretch/>
          </p:blipFill>
          <p:spPr>
            <a:xfrm>
              <a:off x="1447397" y="3575304"/>
              <a:ext cx="9297206" cy="175361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75229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b="1" dirty="0"/>
              <a:t>PL</a:t>
            </a:r>
            <a:r>
              <a:rPr lang="zh-TW" altLang="en-US" sz="2400" b="1" dirty="0"/>
              <a:t>端</a:t>
            </a:r>
            <a:endParaRPr lang="en-US" altLang="zh-TW" sz="2400" b="1" dirty="0"/>
          </a:p>
          <a:p>
            <a:r>
              <a:rPr lang="en-US" altLang="zh-TW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Stream to Video Out:</a:t>
            </a:r>
            <a:r>
              <a:rPr lang="zh-TW" altLang="en-US" sz="1800" kern="100" dirty="0">
                <a:cs typeface="Times New Roman" panose="02020603050405020304" pitchFamily="18" charset="0"/>
              </a:rPr>
              <a:t> </a:t>
            </a:r>
            <a:r>
              <a:rPr lang="en-US" altLang="zh-TW" sz="1800" kern="100" dirty="0">
                <a:cs typeface="Times New Roman" panose="02020603050405020304" pitchFamily="18" charset="0"/>
              </a:rPr>
              <a:t>Port Descriptions</a:t>
            </a:r>
            <a:endParaRPr lang="en-US" altLang="zh-TW" sz="18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zh-TW" altLang="en-US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API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35</a:t>
            </a:fld>
            <a:endParaRPr lang="zh-TW" altLang="en-US"/>
          </a:p>
        </p:txBody>
      </p:sp>
      <p:sp>
        <p:nvSpPr>
          <p:cNvPr id="11" name="圓形: 空心 10">
            <a:hlinkClick r:id="rId3" action="ppaction://hlinksldjump"/>
            <a:extLst>
              <a:ext uri="{FF2B5EF4-FFF2-40B4-BE49-F238E27FC236}">
                <a16:creationId xmlns:a16="http://schemas.microsoft.com/office/drawing/2014/main" id="{0ABE98BB-1B28-6997-882D-313FD297B567}"/>
              </a:ext>
            </a:extLst>
          </p:cNvPr>
          <p:cNvSpPr/>
          <p:nvPr/>
        </p:nvSpPr>
        <p:spPr>
          <a:xfrm flipV="1">
            <a:off x="838200" y="1116125"/>
            <a:ext cx="57150" cy="57150"/>
          </a:xfrm>
          <a:prstGeom prst="donu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pic>
        <p:nvPicPr>
          <p:cNvPr id="12" name="圖片 11">
            <a:hlinkClick r:id="rId4" action="ppaction://hlinksldjump"/>
            <a:extLst>
              <a:ext uri="{FF2B5EF4-FFF2-40B4-BE49-F238E27FC236}">
                <a16:creationId xmlns:a16="http://schemas.microsoft.com/office/drawing/2014/main" id="{A51BBC06-619A-9A4A-B03F-E8AF198F67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4333" y="2071794"/>
            <a:ext cx="9632515" cy="1928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393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b="1" dirty="0"/>
              <a:t>PL</a:t>
            </a:r>
            <a:r>
              <a:rPr lang="zh-TW" altLang="en-US" sz="2400" b="1" dirty="0"/>
              <a:t>端</a:t>
            </a:r>
            <a:endParaRPr lang="en-US" altLang="zh-TW" sz="2400" b="1" dirty="0"/>
          </a:p>
          <a:p>
            <a:r>
              <a:rPr lang="en-US" altLang="zh-TW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Stream to Video Out:</a:t>
            </a:r>
            <a:r>
              <a:rPr lang="zh-TW" altLang="en-US" sz="1800" kern="100" dirty="0">
                <a:cs typeface="Times New Roman" panose="02020603050405020304" pitchFamily="18" charset="0"/>
              </a:rPr>
              <a:t> </a:t>
            </a:r>
            <a:r>
              <a:rPr lang="en-US" altLang="zh-TW" sz="1800" kern="100" dirty="0">
                <a:cs typeface="Times New Roman" panose="02020603050405020304" pitchFamily="18" charset="0"/>
              </a:rPr>
              <a:t>Port Descriptions</a:t>
            </a:r>
            <a:endParaRPr lang="en-US" altLang="zh-TW" sz="18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zh-TW" altLang="en-US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API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36</a:t>
            </a:fld>
            <a:endParaRPr lang="zh-TW" altLang="en-US"/>
          </a:p>
        </p:txBody>
      </p:sp>
      <p:sp>
        <p:nvSpPr>
          <p:cNvPr id="11" name="圓形: 空心 10">
            <a:hlinkClick r:id="rId3" action="ppaction://hlinksldjump"/>
            <a:extLst>
              <a:ext uri="{FF2B5EF4-FFF2-40B4-BE49-F238E27FC236}">
                <a16:creationId xmlns:a16="http://schemas.microsoft.com/office/drawing/2014/main" id="{0ABE98BB-1B28-6997-882D-313FD297B567}"/>
              </a:ext>
            </a:extLst>
          </p:cNvPr>
          <p:cNvSpPr/>
          <p:nvPr/>
        </p:nvSpPr>
        <p:spPr>
          <a:xfrm flipV="1">
            <a:off x="838200" y="1116125"/>
            <a:ext cx="57150" cy="57150"/>
          </a:xfrm>
          <a:prstGeom prst="donu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pic>
        <p:nvPicPr>
          <p:cNvPr id="9" name="圖片 8">
            <a:hlinkClick r:id="rId4" action="ppaction://hlinksldjump"/>
            <a:extLst>
              <a:ext uri="{FF2B5EF4-FFF2-40B4-BE49-F238E27FC236}">
                <a16:creationId xmlns:a16="http://schemas.microsoft.com/office/drawing/2014/main" id="{FDABB64D-E7EF-0798-D613-D0EC5BBB4A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7762" y="1938287"/>
            <a:ext cx="9541067" cy="3071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37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b="1" dirty="0"/>
              <a:t>PL</a:t>
            </a:r>
            <a:r>
              <a:rPr lang="zh-TW" altLang="en-US" sz="2400" b="1" dirty="0"/>
              <a:t>端</a:t>
            </a:r>
            <a:endParaRPr lang="en-US" altLang="zh-TW" sz="2400" b="1" dirty="0"/>
          </a:p>
          <a:p>
            <a:r>
              <a:rPr lang="en-US" altLang="zh-TW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Stream to Video Out:</a:t>
            </a:r>
            <a:r>
              <a:rPr lang="zh-TW" altLang="en-US" sz="1800" kern="100" dirty="0">
                <a:cs typeface="Times New Roman" panose="02020603050405020304" pitchFamily="18" charset="0"/>
              </a:rPr>
              <a:t> </a:t>
            </a:r>
            <a:r>
              <a:rPr lang="en-US" altLang="zh-TW" sz="1800" kern="100" dirty="0">
                <a:cs typeface="Times New Roman" panose="02020603050405020304" pitchFamily="18" charset="0"/>
              </a:rPr>
              <a:t>Port Descriptions</a:t>
            </a:r>
            <a:endParaRPr lang="en-US" altLang="zh-TW" sz="18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zh-TW" altLang="en-US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API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37</a:t>
            </a:fld>
            <a:endParaRPr lang="zh-TW" altLang="en-US"/>
          </a:p>
        </p:txBody>
      </p:sp>
      <p:sp>
        <p:nvSpPr>
          <p:cNvPr id="11" name="圓形: 空心 10">
            <a:hlinkClick r:id="rId3" action="ppaction://hlinksldjump"/>
            <a:extLst>
              <a:ext uri="{FF2B5EF4-FFF2-40B4-BE49-F238E27FC236}">
                <a16:creationId xmlns:a16="http://schemas.microsoft.com/office/drawing/2014/main" id="{0ABE98BB-1B28-6997-882D-313FD297B567}"/>
              </a:ext>
            </a:extLst>
          </p:cNvPr>
          <p:cNvSpPr/>
          <p:nvPr/>
        </p:nvSpPr>
        <p:spPr>
          <a:xfrm flipV="1">
            <a:off x="838200" y="1116125"/>
            <a:ext cx="57150" cy="57150"/>
          </a:xfrm>
          <a:prstGeom prst="donu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02192829-FE69-E069-FD0F-E2DCCE20EE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4035" y="1905522"/>
            <a:ext cx="9563929" cy="3429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670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>
            <a:extLst>
              <a:ext uri="{FF2B5EF4-FFF2-40B4-BE49-F238E27FC236}">
                <a16:creationId xmlns:a16="http://schemas.microsoft.com/office/drawing/2014/main" id="{DCF6BC01-72EF-38F7-9AC9-8474636A63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2822" y="1514557"/>
            <a:ext cx="5928874" cy="4412362"/>
          </a:xfrm>
          <a:prstGeom prst="rect">
            <a:avLst/>
          </a:prstGeom>
        </p:spPr>
      </p:pic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b="1" dirty="0"/>
              <a:t>PL</a:t>
            </a:r>
            <a:r>
              <a:rPr lang="zh-TW" altLang="en-US" sz="2400" b="1" dirty="0"/>
              <a:t>端</a:t>
            </a:r>
            <a:endParaRPr lang="en-US" altLang="zh-TW" sz="2400" b="1" dirty="0"/>
          </a:p>
          <a:p>
            <a:r>
              <a:rPr lang="en-US" altLang="zh-TW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Stream to Video Out: Parameter</a:t>
            </a:r>
          </a:p>
          <a:p>
            <a:endParaRPr lang="zh-TW" altLang="en-US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API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38</a:t>
            </a:fld>
            <a:endParaRPr lang="zh-TW" altLang="en-US"/>
          </a:p>
        </p:txBody>
      </p:sp>
      <p:sp>
        <p:nvSpPr>
          <p:cNvPr id="11" name="圓形: 空心 10">
            <a:hlinkClick r:id="rId3" action="ppaction://hlinksldjump"/>
            <a:extLst>
              <a:ext uri="{FF2B5EF4-FFF2-40B4-BE49-F238E27FC236}">
                <a16:creationId xmlns:a16="http://schemas.microsoft.com/office/drawing/2014/main" id="{0ABE98BB-1B28-6997-882D-313FD297B567}"/>
              </a:ext>
            </a:extLst>
          </p:cNvPr>
          <p:cNvSpPr/>
          <p:nvPr/>
        </p:nvSpPr>
        <p:spPr>
          <a:xfrm flipV="1">
            <a:off x="838200" y="1116125"/>
            <a:ext cx="57150" cy="57150"/>
          </a:xfrm>
          <a:prstGeom prst="donu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8905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b="1" dirty="0"/>
              <a:t>PL</a:t>
            </a:r>
            <a:r>
              <a:rPr lang="zh-TW" altLang="en-US" sz="2400" b="1" dirty="0"/>
              <a:t>端</a:t>
            </a:r>
            <a:endParaRPr lang="en-US" altLang="zh-TW" sz="2400" b="1" dirty="0"/>
          </a:p>
          <a:p>
            <a:r>
              <a:rPr lang="en-US" altLang="zh-TW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Video Processing Subsystem:</a:t>
            </a:r>
            <a:r>
              <a:rPr lang="zh-TW" altLang="en-US" sz="1800" kern="100" dirty="0">
                <a:cs typeface="Times New Roman" panose="02020603050405020304" pitchFamily="18" charset="0"/>
              </a:rPr>
              <a:t> </a:t>
            </a:r>
            <a:r>
              <a:rPr lang="en-US" altLang="zh-TW" sz="1800" kern="100" dirty="0">
                <a:cs typeface="Times New Roman" panose="02020603050405020304" pitchFamily="18" charset="0"/>
              </a:rPr>
              <a:t>Block Diagram</a:t>
            </a:r>
            <a:endParaRPr lang="en-US" altLang="zh-TW" sz="18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zh-TW" altLang="en-US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API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39</a:t>
            </a:fld>
            <a:endParaRPr lang="zh-TW" altLang="en-US"/>
          </a:p>
        </p:txBody>
      </p:sp>
      <p:sp>
        <p:nvSpPr>
          <p:cNvPr id="11" name="圓形: 空心 10">
            <a:hlinkClick r:id="rId3" action="ppaction://hlinksldjump"/>
            <a:extLst>
              <a:ext uri="{FF2B5EF4-FFF2-40B4-BE49-F238E27FC236}">
                <a16:creationId xmlns:a16="http://schemas.microsoft.com/office/drawing/2014/main" id="{0ABE98BB-1B28-6997-882D-313FD297B567}"/>
              </a:ext>
            </a:extLst>
          </p:cNvPr>
          <p:cNvSpPr/>
          <p:nvPr/>
        </p:nvSpPr>
        <p:spPr>
          <a:xfrm flipV="1">
            <a:off x="838200" y="1116125"/>
            <a:ext cx="57150" cy="57150"/>
          </a:xfrm>
          <a:prstGeom prst="donu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AB574291-C313-538C-ADBC-01C29C64C01A}"/>
              </a:ext>
            </a:extLst>
          </p:cNvPr>
          <p:cNvGrpSpPr/>
          <p:nvPr/>
        </p:nvGrpSpPr>
        <p:grpSpPr>
          <a:xfrm>
            <a:off x="4114368" y="2088115"/>
            <a:ext cx="4062907" cy="4262030"/>
            <a:chOff x="4114368" y="2088115"/>
            <a:chExt cx="4062907" cy="4262030"/>
          </a:xfrm>
        </p:grpSpPr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C4A7B884-C2CB-259A-285B-9D2F6049A458}"/>
                </a:ext>
              </a:extLst>
            </p:cNvPr>
            <p:cNvSpPr txBox="1"/>
            <p:nvPr/>
          </p:nvSpPr>
          <p:spPr>
            <a:xfrm>
              <a:off x="4114368" y="4872817"/>
              <a:ext cx="4062907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dirty="0">
                  <a:solidFill>
                    <a:srgbClr val="FF0000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此</a:t>
              </a:r>
              <a:r>
                <a:rPr lang="en-US" altLang="zh-TW" dirty="0">
                  <a:solidFill>
                    <a:srgbClr val="FF0000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IP</a:t>
              </a:r>
              <a:r>
                <a:rPr lang="zh-TW" altLang="en-US" dirty="0">
                  <a:solidFill>
                    <a:srgbClr val="FF0000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由</a:t>
              </a:r>
              <a:r>
                <a:rPr lang="en-US" altLang="zh-TW" dirty="0">
                  <a:solidFill>
                    <a:srgbClr val="FF0000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HLS</a:t>
              </a:r>
              <a:r>
                <a:rPr lang="zh-TW" altLang="en-US" dirty="0">
                  <a:solidFill>
                    <a:srgbClr val="FF0000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產生，可設定多種模式</a:t>
              </a:r>
              <a:r>
                <a:rPr lang="en-US" altLang="zh-TW" dirty="0">
                  <a:solidFill>
                    <a:srgbClr val="FF0000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:</a:t>
              </a:r>
            </a:p>
            <a:p>
              <a:pPr lvl="1"/>
              <a:r>
                <a:rPr lang="en-US" altLang="zh-TW" dirty="0">
                  <a:solidFill>
                    <a:srgbClr val="FF0000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Deinterlacing</a:t>
              </a:r>
            </a:p>
            <a:p>
              <a:pPr lvl="1"/>
              <a:r>
                <a:rPr lang="en-US" altLang="zh-TW" dirty="0">
                  <a:solidFill>
                    <a:srgbClr val="FF0000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Video Scaling (up and down scaling)</a:t>
              </a:r>
            </a:p>
            <a:p>
              <a:pPr lvl="1"/>
              <a:r>
                <a:rPr lang="en-US" altLang="zh-TW" dirty="0">
                  <a:solidFill>
                    <a:srgbClr val="FF0000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Color Space Conversion</a:t>
              </a:r>
            </a:p>
            <a:p>
              <a:pPr lvl="1"/>
              <a:r>
                <a:rPr lang="en-US" altLang="zh-TW" dirty="0">
                  <a:solidFill>
                    <a:srgbClr val="FF0000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Frame Rate Conversion</a:t>
              </a:r>
              <a:endParaRPr lang="zh-TW" altLang="en-US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54E4E23B-8046-F92C-2BFB-7BAD59E7CA78}"/>
                </a:ext>
              </a:extLst>
            </p:cNvPr>
            <p:cNvSpPr/>
            <p:nvPr/>
          </p:nvSpPr>
          <p:spPr>
            <a:xfrm>
              <a:off x="4171981" y="2088115"/>
              <a:ext cx="3755867" cy="268177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pic>
        <p:nvPicPr>
          <p:cNvPr id="10" name="圖片 9">
            <a:hlinkClick r:id="rId4" action="ppaction://hlinksldjump"/>
            <a:extLst>
              <a:ext uri="{FF2B5EF4-FFF2-40B4-BE49-F238E27FC236}">
                <a16:creationId xmlns:a16="http://schemas.microsoft.com/office/drawing/2014/main" id="{500C49E5-0903-3943-A24D-DB1961721F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13102" y="2512917"/>
            <a:ext cx="2913805" cy="1832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93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專案需求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F9E983-480B-48C5-9E0F-D21C0DFBB5C0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</p:txBody>
      </p:sp>
      <p:sp>
        <p:nvSpPr>
          <p:cNvPr id="7" name="內容版面配置區 1">
            <a:extLst>
              <a:ext uri="{FF2B5EF4-FFF2-40B4-BE49-F238E27FC236}">
                <a16:creationId xmlns:a16="http://schemas.microsoft.com/office/drawing/2014/main" id="{58EF35FD-E8AA-443D-9B5C-27CAAB2641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201850"/>
            <a:ext cx="3507377" cy="357320"/>
          </a:xfrm>
        </p:spPr>
        <p:txBody>
          <a:bodyPr>
            <a:noAutofit/>
          </a:bodyPr>
          <a:lstStyle/>
          <a:p>
            <a:r>
              <a:rPr lang="zh-TW" altLang="en-US" sz="2400" b="1" dirty="0"/>
              <a:t>影像處理之軟硬體協同</a:t>
            </a:r>
            <a:endParaRPr lang="en-US" altLang="zh-TW" sz="2400" b="1" dirty="0"/>
          </a:p>
        </p:txBody>
      </p:sp>
      <p:sp>
        <p:nvSpPr>
          <p:cNvPr id="52" name="內容版面配置區 1">
            <a:extLst>
              <a:ext uri="{FF2B5EF4-FFF2-40B4-BE49-F238E27FC236}">
                <a16:creationId xmlns:a16="http://schemas.microsoft.com/office/drawing/2014/main" id="{4C4D88A8-83A5-D301-08C0-D5750A1611FF}"/>
              </a:ext>
            </a:extLst>
          </p:cNvPr>
          <p:cNvSpPr txBox="1">
            <a:spLocks/>
          </p:cNvSpPr>
          <p:nvPr/>
        </p:nvSpPr>
        <p:spPr>
          <a:xfrm>
            <a:off x="838200" y="1559170"/>
            <a:ext cx="10802416" cy="46804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marR="0" lvl="0" indent="-457200" algn="l" defTabSz="914400" rtl="0" eaLnBrk="1" fontAlgn="auto" latin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AutoNum type="arabicPeriod" startAt="5"/>
              <a:tabLst/>
              <a:defRPr/>
            </a:pPr>
            <a:r>
              <a:rPr lang="zh-TW" altLang="en-US" sz="2000" b="1" dirty="0">
                <a:solidFill>
                  <a:prstClr val="black"/>
                </a:solidFill>
              </a:rPr>
              <a:t>驗收</a:t>
            </a:r>
            <a:r>
              <a:rPr lang="en-US" altLang="zh-TW" sz="2000" b="1" dirty="0">
                <a:solidFill>
                  <a:prstClr val="black"/>
                </a:solidFill>
              </a:rPr>
              <a:t>:  </a:t>
            </a:r>
            <a:r>
              <a:rPr lang="en-US" altLang="zh-TW" sz="2000" dirty="0">
                <a:solidFill>
                  <a:prstClr val="black"/>
                </a:solidFill>
              </a:rPr>
              <a:t>(2)</a:t>
            </a:r>
            <a:r>
              <a:rPr lang="zh-TW" altLang="en-US" sz="2000" dirty="0">
                <a:solidFill>
                  <a:prstClr val="black"/>
                </a:solidFill>
              </a:rPr>
              <a:t> </a:t>
            </a:r>
            <a:r>
              <a:rPr lang="en-US" altLang="zh-TW" sz="1800" dirty="0">
                <a:solidFill>
                  <a:prstClr val="black"/>
                </a:solidFill>
              </a:rPr>
              <a:t>PC-PL</a:t>
            </a:r>
            <a:r>
              <a:rPr lang="zh-TW" altLang="en-US" sz="1800" dirty="0">
                <a:solidFill>
                  <a:prstClr val="black"/>
                </a:solidFill>
              </a:rPr>
              <a:t>間透過</a:t>
            </a:r>
            <a:r>
              <a:rPr lang="en-US" altLang="zh-TW" sz="1800" dirty="0">
                <a:solidFill>
                  <a:prstClr val="black"/>
                </a:solidFill>
              </a:rPr>
              <a:t>UART</a:t>
            </a:r>
            <a:r>
              <a:rPr lang="zh-TW" altLang="en-US" sz="1800" dirty="0">
                <a:solidFill>
                  <a:prstClr val="black"/>
                </a:solidFill>
              </a:rPr>
              <a:t>可以正常動作</a:t>
            </a:r>
            <a:r>
              <a:rPr lang="en-US" altLang="zh-TW" sz="1800" dirty="0">
                <a:solidFill>
                  <a:prstClr val="black"/>
                </a:solidFill>
              </a:rPr>
              <a:t>(PC</a:t>
            </a:r>
            <a:r>
              <a:rPr lang="zh-TW" altLang="en-US" sz="1800" dirty="0">
                <a:solidFill>
                  <a:prstClr val="black"/>
                </a:solidFill>
              </a:rPr>
              <a:t>輸入參數、</a:t>
            </a:r>
            <a:r>
              <a:rPr lang="en-US" altLang="zh-TW" sz="1800" dirty="0">
                <a:solidFill>
                  <a:prstClr val="black"/>
                </a:solidFill>
              </a:rPr>
              <a:t>PL</a:t>
            </a:r>
            <a:r>
              <a:rPr lang="zh-TW" altLang="en-US" sz="1800" dirty="0">
                <a:solidFill>
                  <a:prstClr val="black"/>
                </a:solidFill>
              </a:rPr>
              <a:t>回傳</a:t>
            </a:r>
            <a:r>
              <a:rPr lang="en-US" altLang="zh-TW" sz="1800" dirty="0">
                <a:solidFill>
                  <a:prstClr val="black"/>
                </a:solidFill>
              </a:rPr>
              <a:t>FPGA</a:t>
            </a:r>
            <a:r>
              <a:rPr lang="zh-TW" altLang="en-US" sz="1800" dirty="0">
                <a:solidFill>
                  <a:prstClr val="black"/>
                </a:solidFill>
              </a:rPr>
              <a:t>狀態等</a:t>
            </a:r>
            <a:r>
              <a:rPr lang="en-US" altLang="zh-TW" sz="1800" dirty="0">
                <a:solidFill>
                  <a:prstClr val="black"/>
                </a:solidFill>
              </a:rPr>
              <a:t>…)</a:t>
            </a:r>
          </a:p>
          <a:p>
            <a:pPr marL="342900" marR="0" lvl="0" indent="-342900" algn="l" defTabSz="914400" rtl="0" eaLnBrk="1" fontAlgn="auto" latin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AutoNum type="arabicPeriod" startAt="5"/>
              <a:tabLst/>
              <a:defRPr/>
            </a:pPr>
            <a:endParaRPr lang="en-US" altLang="zh-TW" sz="1800" dirty="0">
              <a:solidFill>
                <a:prstClr val="black"/>
              </a:solidFill>
            </a:endParaRPr>
          </a:p>
          <a:p>
            <a:pPr marL="0" marR="0" lvl="0" indent="0" algn="l" defTabSz="914400" rtl="0" eaLnBrk="1" fontAlgn="auto" latin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zh-TW" altLang="en-US" sz="1800" dirty="0">
                <a:solidFill>
                  <a:prstClr val="black"/>
                </a:solidFill>
              </a:rPr>
              <a:t>實驗情境 </a:t>
            </a:r>
            <a:r>
              <a:rPr lang="en-US" altLang="zh-TW" sz="1800" dirty="0">
                <a:solidFill>
                  <a:prstClr val="black"/>
                </a:solidFill>
              </a:rPr>
              <a:t>:</a:t>
            </a:r>
            <a:r>
              <a:rPr lang="zh-TW" altLang="en-US" sz="1800" dirty="0">
                <a:solidFill>
                  <a:prstClr val="black"/>
                </a:solidFill>
              </a:rPr>
              <a:t> </a:t>
            </a:r>
            <a:r>
              <a:rPr lang="en-US" altLang="zh-TW" sz="1800" dirty="0">
                <a:solidFill>
                  <a:prstClr val="black"/>
                </a:solidFill>
              </a:rPr>
              <a:t>(a)PC </a:t>
            </a:r>
            <a:r>
              <a:rPr lang="zh-TW" altLang="en-US" sz="1800" dirty="0">
                <a:solidFill>
                  <a:prstClr val="black"/>
                </a:solidFill>
              </a:rPr>
              <a:t>輸入</a:t>
            </a:r>
            <a:r>
              <a:rPr lang="en-US" altLang="zh-TW" sz="1800" dirty="0">
                <a:solidFill>
                  <a:prstClr val="black"/>
                </a:solidFill>
              </a:rPr>
              <a:t>(b)PL</a:t>
            </a:r>
            <a:r>
              <a:rPr lang="zh-TW" altLang="en-US" sz="1800" dirty="0">
                <a:solidFill>
                  <a:prstClr val="black"/>
                </a:solidFill>
              </a:rPr>
              <a:t>輸出</a:t>
            </a:r>
            <a:endParaRPr lang="en-US" altLang="zh-TW" sz="1800" dirty="0">
              <a:solidFill>
                <a:prstClr val="black"/>
              </a:solidFill>
            </a:endParaRPr>
          </a:p>
          <a:p>
            <a:pPr marL="0" marR="0" lvl="0" indent="0" algn="l" defTabSz="914400" rtl="0" eaLnBrk="1" fontAlgn="auto" latin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endParaRPr lang="en-US" altLang="zh-TW" sz="1800" dirty="0">
              <a:solidFill>
                <a:prstClr val="black"/>
              </a:solidFill>
            </a:endParaRPr>
          </a:p>
          <a:p>
            <a:pPr marL="0" marR="0" lvl="0" indent="0" algn="l" defTabSz="914400" rtl="0" eaLnBrk="1" fontAlgn="auto" latin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zh-TW" altLang="en-US" sz="1800" dirty="0">
                <a:solidFill>
                  <a:prstClr val="black"/>
                </a:solidFill>
              </a:rPr>
              <a:t>驗證流程 </a:t>
            </a:r>
            <a:r>
              <a:rPr lang="en-US" altLang="zh-TW" sz="1800" dirty="0">
                <a:solidFill>
                  <a:prstClr val="black"/>
                </a:solidFill>
              </a:rPr>
              <a:t>:</a:t>
            </a:r>
            <a:r>
              <a:rPr lang="zh-TW" altLang="en-US" sz="1800" dirty="0">
                <a:solidFill>
                  <a:prstClr val="black"/>
                </a:solidFill>
              </a:rPr>
              <a:t> 將輸入的資料回傳，兩者相同即代表輸入和輸出結果皆正確</a:t>
            </a:r>
            <a:endParaRPr lang="en-US" altLang="zh-TW" sz="18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1695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b="1" dirty="0"/>
              <a:t>PL</a:t>
            </a:r>
            <a:r>
              <a:rPr lang="zh-TW" altLang="en-US" sz="2400" b="1" dirty="0"/>
              <a:t>端</a:t>
            </a:r>
            <a:endParaRPr lang="en-US" altLang="zh-TW" sz="2400" b="1" dirty="0"/>
          </a:p>
          <a:p>
            <a:r>
              <a:rPr lang="en-US" altLang="zh-TW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Video Processing Subsystem:</a:t>
            </a:r>
            <a:r>
              <a:rPr lang="zh-TW" altLang="en-US" sz="1800" kern="100" dirty="0">
                <a:cs typeface="Times New Roman" panose="02020603050405020304" pitchFamily="18" charset="0"/>
              </a:rPr>
              <a:t> </a:t>
            </a:r>
            <a:r>
              <a:rPr lang="en-US" altLang="zh-TW" sz="1800" kern="100" dirty="0">
                <a:cs typeface="Times New Roman" panose="02020603050405020304" pitchFamily="18" charset="0"/>
              </a:rPr>
              <a:t>Port Descriptions</a:t>
            </a:r>
            <a:endParaRPr lang="en-US" altLang="zh-TW" sz="18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zh-TW" altLang="en-US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API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40</a:t>
            </a:fld>
            <a:endParaRPr lang="zh-TW" altLang="en-US"/>
          </a:p>
        </p:txBody>
      </p:sp>
      <p:sp>
        <p:nvSpPr>
          <p:cNvPr id="11" name="圓形: 空心 10">
            <a:hlinkClick r:id="rId3" action="ppaction://hlinksldjump"/>
            <a:extLst>
              <a:ext uri="{FF2B5EF4-FFF2-40B4-BE49-F238E27FC236}">
                <a16:creationId xmlns:a16="http://schemas.microsoft.com/office/drawing/2014/main" id="{0ABE98BB-1B28-6997-882D-313FD297B567}"/>
              </a:ext>
            </a:extLst>
          </p:cNvPr>
          <p:cNvSpPr/>
          <p:nvPr/>
        </p:nvSpPr>
        <p:spPr>
          <a:xfrm flipV="1">
            <a:off x="838200" y="1116125"/>
            <a:ext cx="57150" cy="57150"/>
          </a:xfrm>
          <a:prstGeom prst="donu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pic>
        <p:nvPicPr>
          <p:cNvPr id="9" name="圖片 8">
            <a:hlinkClick r:id="rId4" action="ppaction://hlinksldjump"/>
            <a:extLst>
              <a:ext uri="{FF2B5EF4-FFF2-40B4-BE49-F238E27FC236}">
                <a16:creationId xmlns:a16="http://schemas.microsoft.com/office/drawing/2014/main" id="{2AC81942-0847-70DD-E00A-E0896A7D00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0193" y="1994261"/>
            <a:ext cx="5391614" cy="4245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212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b="1" dirty="0"/>
              <a:t>PL</a:t>
            </a:r>
            <a:r>
              <a:rPr lang="zh-TW" altLang="en-US" sz="2400" b="1" dirty="0"/>
              <a:t>端</a:t>
            </a:r>
            <a:endParaRPr lang="en-US" altLang="zh-TW" sz="2400" b="1" dirty="0"/>
          </a:p>
          <a:p>
            <a:r>
              <a:rPr lang="en-US" altLang="zh-TW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Video Processing Subsystem:</a:t>
            </a:r>
            <a:r>
              <a:rPr lang="zh-TW" altLang="en-US" sz="1800" kern="100" dirty="0">
                <a:cs typeface="Times New Roman" panose="02020603050405020304" pitchFamily="18" charset="0"/>
              </a:rPr>
              <a:t> </a:t>
            </a:r>
            <a:r>
              <a:rPr lang="en-US" altLang="zh-TW" sz="1800" kern="100" dirty="0">
                <a:cs typeface="Times New Roman" panose="02020603050405020304" pitchFamily="18" charset="0"/>
              </a:rPr>
              <a:t>Port Descriptions</a:t>
            </a:r>
            <a:endParaRPr lang="en-US" altLang="zh-TW" sz="18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zh-TW" altLang="en-US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API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41</a:t>
            </a:fld>
            <a:endParaRPr lang="zh-TW" altLang="en-US"/>
          </a:p>
        </p:txBody>
      </p:sp>
      <p:sp>
        <p:nvSpPr>
          <p:cNvPr id="11" name="圓形: 空心 10">
            <a:hlinkClick r:id="rId3" action="ppaction://hlinksldjump"/>
            <a:extLst>
              <a:ext uri="{FF2B5EF4-FFF2-40B4-BE49-F238E27FC236}">
                <a16:creationId xmlns:a16="http://schemas.microsoft.com/office/drawing/2014/main" id="{0ABE98BB-1B28-6997-882D-313FD297B567}"/>
              </a:ext>
            </a:extLst>
          </p:cNvPr>
          <p:cNvSpPr/>
          <p:nvPr/>
        </p:nvSpPr>
        <p:spPr>
          <a:xfrm flipV="1">
            <a:off x="838200" y="1116125"/>
            <a:ext cx="57150" cy="57150"/>
          </a:xfrm>
          <a:prstGeom prst="donu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F658DB47-74C8-5786-4AD6-9DCB7A8A23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6601" y="2528104"/>
            <a:ext cx="7818798" cy="2385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953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b="1" dirty="0"/>
              <a:t>PL</a:t>
            </a:r>
            <a:r>
              <a:rPr lang="zh-TW" altLang="en-US" sz="2400" b="1" dirty="0"/>
              <a:t>端</a:t>
            </a:r>
            <a:endParaRPr lang="en-US" altLang="zh-TW" sz="2400" b="1" dirty="0"/>
          </a:p>
          <a:p>
            <a:r>
              <a:rPr lang="en-US" altLang="zh-TW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Soft </a:t>
            </a:r>
            <a:r>
              <a:rPr lang="en-US" altLang="zh-TW" sz="1800" kern="100" dirty="0" err="1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IP_BilaterlaFilter</a:t>
            </a:r>
            <a:r>
              <a:rPr lang="en-US" altLang="zh-TW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</a:t>
            </a:r>
          </a:p>
          <a:p>
            <a:endParaRPr lang="zh-TW" altLang="en-US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API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42</a:t>
            </a:fld>
            <a:endParaRPr lang="zh-TW" altLang="en-US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EB56A050-8896-80E7-D822-4839304C21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015" y="2006609"/>
            <a:ext cx="3723665" cy="1807072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0D060D33-F4B5-BB49-D129-5D40D53A58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5658" y="3813681"/>
            <a:ext cx="2926377" cy="1679549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CABD51A3-910E-F2E0-DE84-6237FD47FB5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848" r="12195" b="375"/>
          <a:stretch/>
        </p:blipFill>
        <p:spPr>
          <a:xfrm>
            <a:off x="5082655" y="2062336"/>
            <a:ext cx="6470468" cy="3502690"/>
          </a:xfrm>
          <a:prstGeom prst="rect">
            <a:avLst/>
          </a:prstGeom>
        </p:spPr>
      </p:pic>
      <p:sp>
        <p:nvSpPr>
          <p:cNvPr id="25" name="圓形: 空心 24">
            <a:hlinkClick r:id="rId5" action="ppaction://hlinksldjump"/>
            <a:extLst>
              <a:ext uri="{FF2B5EF4-FFF2-40B4-BE49-F238E27FC236}">
                <a16:creationId xmlns:a16="http://schemas.microsoft.com/office/drawing/2014/main" id="{33DA35DA-1449-DB78-21F0-A5D5F61C0812}"/>
              </a:ext>
            </a:extLst>
          </p:cNvPr>
          <p:cNvSpPr/>
          <p:nvPr/>
        </p:nvSpPr>
        <p:spPr>
          <a:xfrm flipV="1">
            <a:off x="838200" y="1116125"/>
            <a:ext cx="57150" cy="57150"/>
          </a:xfrm>
          <a:prstGeom prst="donu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8430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b="1" dirty="0"/>
              <a:t>PL</a:t>
            </a:r>
            <a:r>
              <a:rPr lang="zh-TW" altLang="en-US" sz="2400" b="1" dirty="0"/>
              <a:t>端</a:t>
            </a:r>
            <a:endParaRPr lang="en-US" altLang="zh-TW" sz="2400" b="1" dirty="0"/>
          </a:p>
          <a:p>
            <a:r>
              <a:rPr lang="en-US" altLang="zh-TW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Soft </a:t>
            </a:r>
            <a:r>
              <a:rPr lang="en-US" altLang="zh-TW" sz="1800" kern="100" dirty="0" err="1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IP_GaussianFilter</a:t>
            </a:r>
            <a:r>
              <a:rPr lang="en-US" altLang="zh-TW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</a:t>
            </a:r>
          </a:p>
          <a:p>
            <a:endParaRPr lang="zh-TW" altLang="en-US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API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43</a:t>
            </a:fld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5190A4D-F52F-7C6C-9784-73C67F4B70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58179"/>
            <a:ext cx="3626352" cy="1807072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6F6BE1E9-7BF2-11EB-343D-86E9F1C64D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539" r="12838" b="4567"/>
          <a:stretch/>
        </p:blipFill>
        <p:spPr>
          <a:xfrm>
            <a:off x="5147393" y="2062336"/>
            <a:ext cx="6358410" cy="2977134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0E4EA6C0-0FFC-FF56-0CE8-D02CA5FB86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5658" y="3807870"/>
            <a:ext cx="2612453" cy="1034096"/>
          </a:xfrm>
          <a:prstGeom prst="rect">
            <a:avLst/>
          </a:prstGeom>
        </p:spPr>
      </p:pic>
      <p:sp>
        <p:nvSpPr>
          <p:cNvPr id="15" name="圓形: 空心 14">
            <a:hlinkClick r:id="rId5" action="ppaction://hlinksldjump"/>
            <a:extLst>
              <a:ext uri="{FF2B5EF4-FFF2-40B4-BE49-F238E27FC236}">
                <a16:creationId xmlns:a16="http://schemas.microsoft.com/office/drawing/2014/main" id="{8DB987DF-E231-9E0B-680A-45C0BFF1F6C4}"/>
              </a:ext>
            </a:extLst>
          </p:cNvPr>
          <p:cNvSpPr/>
          <p:nvPr/>
        </p:nvSpPr>
        <p:spPr>
          <a:xfrm flipV="1">
            <a:off x="838200" y="1116125"/>
            <a:ext cx="57150" cy="57150"/>
          </a:xfrm>
          <a:prstGeom prst="donu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8077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b="1" dirty="0"/>
              <a:t>PL</a:t>
            </a:r>
            <a:r>
              <a:rPr lang="zh-TW" altLang="en-US" sz="2400" b="1" dirty="0"/>
              <a:t>端</a:t>
            </a:r>
            <a:endParaRPr lang="en-US" altLang="zh-TW" sz="2400" b="1" dirty="0"/>
          </a:p>
          <a:p>
            <a:r>
              <a:rPr lang="en-US" altLang="zh-TW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Soft </a:t>
            </a:r>
            <a:r>
              <a:rPr lang="en-US" altLang="zh-TW" sz="1800" kern="100" dirty="0" err="1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IP_Canny</a:t>
            </a:r>
            <a:r>
              <a:rPr lang="en-US" altLang="zh-TW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</a:t>
            </a:r>
          </a:p>
          <a:p>
            <a:endParaRPr lang="zh-TW" altLang="en-US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API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44</a:t>
            </a:fld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90D0BA3E-B46D-D2E3-7085-DB8DC58255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61558"/>
            <a:ext cx="3995785" cy="192147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5E38EA0A-FCD2-E262-AA36-8595B4150D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5952" y="4596442"/>
            <a:ext cx="2880280" cy="718238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78C1A28B-AB96-528E-EBAB-C9401E1FEE3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308" r="13464" b="7522"/>
          <a:stretch/>
        </p:blipFill>
        <p:spPr>
          <a:xfrm>
            <a:off x="5294810" y="2059637"/>
            <a:ext cx="6156961" cy="2433986"/>
          </a:xfrm>
          <a:prstGeom prst="rect">
            <a:avLst/>
          </a:prstGeom>
        </p:spPr>
      </p:pic>
      <p:sp>
        <p:nvSpPr>
          <p:cNvPr id="14" name="圓形: 空心 13">
            <a:hlinkClick r:id="rId5" action="ppaction://hlinksldjump"/>
            <a:extLst>
              <a:ext uri="{FF2B5EF4-FFF2-40B4-BE49-F238E27FC236}">
                <a16:creationId xmlns:a16="http://schemas.microsoft.com/office/drawing/2014/main" id="{5441C21A-5738-83E4-5209-8449B017C222}"/>
              </a:ext>
            </a:extLst>
          </p:cNvPr>
          <p:cNvSpPr/>
          <p:nvPr/>
        </p:nvSpPr>
        <p:spPr>
          <a:xfrm flipV="1">
            <a:off x="838200" y="1116125"/>
            <a:ext cx="57150" cy="57150"/>
          </a:xfrm>
          <a:prstGeom prst="donu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4792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b="1" dirty="0"/>
              <a:t>PC</a:t>
            </a:r>
            <a:r>
              <a:rPr lang="zh-TW" altLang="en-US" sz="2400" b="1" dirty="0"/>
              <a:t>端</a:t>
            </a:r>
            <a:endParaRPr lang="en-US" altLang="zh-TW" sz="2400" b="1" dirty="0"/>
          </a:p>
          <a:p>
            <a:r>
              <a:rPr lang="en-US" altLang="zh-TW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hlinkClick r:id="rId2" action="ppaction://hlinksldjump"/>
              </a:rPr>
              <a:t>def connect (request):</a:t>
            </a:r>
            <a:endParaRPr lang="zh-TW" altLang="zh-TW" sz="1800" b="1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zh-TW" altLang="en-US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Code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45</a:t>
            </a:fld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C24720E-A32D-54F0-3091-9199ADAE3E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4175" y="1934369"/>
            <a:ext cx="4763649" cy="3572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525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b="1" dirty="0"/>
              <a:t>PC</a:t>
            </a:r>
            <a:r>
              <a:rPr lang="zh-TW" altLang="en-US" sz="2400" b="1" dirty="0"/>
              <a:t>端</a:t>
            </a:r>
            <a:endParaRPr lang="en-US" altLang="zh-TW" sz="2400" b="1" dirty="0"/>
          </a:p>
          <a:p>
            <a:r>
              <a:rPr lang="en-US" altLang="zh-TW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hlinkClick r:id="rId2" action="ppaction://hlinksldjump"/>
              </a:rPr>
              <a:t>def deliver (request):</a:t>
            </a:r>
            <a:endParaRPr lang="zh-TW" altLang="zh-TW" sz="1800" b="1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zh-TW" altLang="en-US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Code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46</a:t>
            </a:fld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93A43C64-B630-5E5E-65E5-4D8769CD68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2344" y="2056157"/>
            <a:ext cx="4287311" cy="332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846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b="1" dirty="0"/>
              <a:t>PC</a:t>
            </a:r>
            <a:r>
              <a:rPr lang="zh-TW" altLang="en-US" sz="2400" b="1" dirty="0"/>
              <a:t>端</a:t>
            </a:r>
            <a:endParaRPr lang="en-US" altLang="zh-TW" sz="2400" b="1" dirty="0"/>
          </a:p>
          <a:p>
            <a:r>
              <a:rPr lang="en-US" altLang="zh-TW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hlinkClick r:id="rId2" action="ppaction://hlinksldjump"/>
              </a:rPr>
              <a:t>def </a:t>
            </a:r>
            <a:r>
              <a:rPr lang="en-US" altLang="zh-TW" sz="1800" kern="100" dirty="0" err="1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hlinkClick r:id="rId2" action="ppaction://hlinksldjump"/>
              </a:rPr>
              <a:t>getImg</a:t>
            </a:r>
            <a:r>
              <a:rPr lang="en-US" altLang="zh-TW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hlinkClick r:id="rId2" action="ppaction://hlinksldjump"/>
              </a:rPr>
              <a:t> (request):</a:t>
            </a:r>
            <a:endParaRPr lang="en-US" altLang="zh-TW" sz="18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zh-TW" altLang="en-US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Code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47</a:t>
            </a:fld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48AF82D-B292-1B9A-348C-9F0890E5CA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5011" y="2034853"/>
            <a:ext cx="4221978" cy="3371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888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b="1" dirty="0"/>
              <a:t>PC</a:t>
            </a:r>
            <a:r>
              <a:rPr lang="zh-TW" altLang="en-US" sz="2400" b="1" dirty="0"/>
              <a:t>端</a:t>
            </a:r>
            <a:endParaRPr lang="en-US" altLang="zh-TW" sz="2400" b="1" dirty="0"/>
          </a:p>
          <a:p>
            <a:r>
              <a:rPr lang="en-US" altLang="zh-TW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hlinkClick r:id="rId2" action="ppaction://hlinksldjump"/>
              </a:rPr>
              <a:t>def cancel (request):</a:t>
            </a:r>
            <a:endParaRPr lang="en-US" altLang="zh-TW" sz="18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zh-TW" altLang="en-US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Code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48</a:t>
            </a:fld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E0E004F-1B4F-126E-CF89-57FDE85B89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9339" y="2663315"/>
            <a:ext cx="3553321" cy="2114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948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b="1" dirty="0"/>
              <a:t>ADV7511 :</a:t>
            </a:r>
            <a:r>
              <a:rPr lang="zh-TW" altLang="en-US" sz="2400" b="1" dirty="0"/>
              <a:t> </a:t>
            </a:r>
            <a:r>
              <a:rPr lang="en-US" altLang="zh-TW" sz="2400" dirty="0">
                <a:hlinkClick r:id="rId2"/>
              </a:rPr>
              <a:t>ADV7511_Programming_Guide</a:t>
            </a:r>
            <a:endParaRPr lang="en-US" altLang="zh-TW" sz="18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zh-TW" altLang="en-US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驅動程式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49</a:t>
            </a:fld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EEAC02F1-68F2-7085-320A-FD247C78B2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393" y="1816716"/>
            <a:ext cx="5286961" cy="3808041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19BCF1A3-314A-D124-9E9F-F23FFF0675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5971" y="2139450"/>
            <a:ext cx="5029636" cy="3162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971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專案需求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F9E983-480B-48C5-9E0F-D21C0DFBB5C0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</p:txBody>
      </p:sp>
      <p:sp>
        <p:nvSpPr>
          <p:cNvPr id="7" name="內容版面配置區 1">
            <a:extLst>
              <a:ext uri="{FF2B5EF4-FFF2-40B4-BE49-F238E27FC236}">
                <a16:creationId xmlns:a16="http://schemas.microsoft.com/office/drawing/2014/main" id="{58EF35FD-E8AA-443D-9B5C-27CAAB2641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201850"/>
            <a:ext cx="3507377" cy="357320"/>
          </a:xfrm>
        </p:spPr>
        <p:txBody>
          <a:bodyPr>
            <a:noAutofit/>
          </a:bodyPr>
          <a:lstStyle/>
          <a:p>
            <a:r>
              <a:rPr lang="zh-TW" altLang="en-US" sz="2400" b="1" dirty="0"/>
              <a:t>影像處理之軟硬體協同</a:t>
            </a:r>
            <a:endParaRPr lang="en-US" altLang="zh-TW" sz="2400" b="1" dirty="0"/>
          </a:p>
        </p:txBody>
      </p:sp>
      <p:sp>
        <p:nvSpPr>
          <p:cNvPr id="52" name="內容版面配置區 1">
            <a:extLst>
              <a:ext uri="{FF2B5EF4-FFF2-40B4-BE49-F238E27FC236}">
                <a16:creationId xmlns:a16="http://schemas.microsoft.com/office/drawing/2014/main" id="{4C4D88A8-83A5-D301-08C0-D5750A1611FF}"/>
              </a:ext>
            </a:extLst>
          </p:cNvPr>
          <p:cNvSpPr txBox="1">
            <a:spLocks/>
          </p:cNvSpPr>
          <p:nvPr/>
        </p:nvSpPr>
        <p:spPr>
          <a:xfrm>
            <a:off x="838200" y="1559170"/>
            <a:ext cx="10802416" cy="46804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AutoNum type="arabicPeriod" startAt="5"/>
              <a:defRPr/>
            </a:pPr>
            <a:r>
              <a:rPr lang="zh-TW" altLang="en-US" sz="2000" b="1" dirty="0">
                <a:solidFill>
                  <a:prstClr val="black"/>
                </a:solidFill>
              </a:rPr>
              <a:t>驗收</a:t>
            </a:r>
            <a:r>
              <a:rPr lang="en-US" altLang="zh-TW" sz="2000" b="1" dirty="0">
                <a:solidFill>
                  <a:prstClr val="black"/>
                </a:solidFill>
              </a:rPr>
              <a:t>:  </a:t>
            </a:r>
            <a:r>
              <a:rPr lang="en-US" altLang="zh-TW" sz="2000" dirty="0">
                <a:solidFill>
                  <a:prstClr val="black"/>
                </a:solidFill>
              </a:rPr>
              <a:t>(3)</a:t>
            </a:r>
            <a:r>
              <a:rPr lang="zh-TW" altLang="en-US" sz="2000" dirty="0">
                <a:solidFill>
                  <a:prstClr val="black"/>
                </a:solidFill>
              </a:rPr>
              <a:t>驗證軟硬體之間差異、硬體處理速度等</a:t>
            </a:r>
            <a:endParaRPr lang="en-US" altLang="zh-TW" sz="1800" dirty="0">
              <a:solidFill>
                <a:prstClr val="black"/>
              </a:solidFill>
            </a:endParaRPr>
          </a:p>
          <a:p>
            <a:pPr marL="342900" marR="0" lvl="0" indent="-342900" algn="l" defTabSz="914400" rtl="0" eaLnBrk="1" fontAlgn="auto" latin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AutoNum type="arabicPeriod" startAt="5"/>
              <a:tabLst/>
              <a:defRPr/>
            </a:pPr>
            <a:endParaRPr lang="en-US" altLang="zh-TW" sz="1800" dirty="0">
              <a:solidFill>
                <a:prstClr val="black"/>
              </a:solidFill>
            </a:endParaRPr>
          </a:p>
          <a:p>
            <a:pPr marL="0" marR="0" lvl="0" indent="0" algn="l" defTabSz="914400" rtl="0" eaLnBrk="1" fontAlgn="auto" latin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zh-TW" altLang="en-US" sz="1800" dirty="0">
                <a:solidFill>
                  <a:prstClr val="black"/>
                </a:solidFill>
              </a:rPr>
              <a:t>實驗情境 </a:t>
            </a:r>
            <a:r>
              <a:rPr lang="en-US" altLang="zh-TW" sz="1800" dirty="0">
                <a:solidFill>
                  <a:prstClr val="black"/>
                </a:solidFill>
              </a:rPr>
              <a:t>:</a:t>
            </a:r>
            <a:r>
              <a:rPr lang="zh-TW" altLang="en-US" sz="1800" dirty="0">
                <a:solidFill>
                  <a:prstClr val="black"/>
                </a:solidFill>
              </a:rPr>
              <a:t> 將影像透過</a:t>
            </a:r>
            <a:r>
              <a:rPr lang="en-US" altLang="zh-TW" sz="1800" dirty="0">
                <a:solidFill>
                  <a:prstClr val="black"/>
                </a:solidFill>
              </a:rPr>
              <a:t>PL</a:t>
            </a:r>
            <a:r>
              <a:rPr lang="zh-TW" altLang="en-US" sz="1800" dirty="0">
                <a:solidFill>
                  <a:prstClr val="black"/>
                </a:solidFill>
              </a:rPr>
              <a:t>端處理過後，回傳到</a:t>
            </a:r>
            <a:r>
              <a:rPr lang="en-US" altLang="zh-TW" sz="1800" dirty="0">
                <a:solidFill>
                  <a:prstClr val="black"/>
                </a:solidFill>
              </a:rPr>
              <a:t>PC</a:t>
            </a:r>
            <a:r>
              <a:rPr lang="zh-TW" altLang="en-US" sz="1800" dirty="0">
                <a:solidFill>
                  <a:prstClr val="black"/>
                </a:solidFill>
              </a:rPr>
              <a:t>端驗證，並透過</a:t>
            </a:r>
            <a:r>
              <a:rPr lang="en-US" altLang="zh-TW" sz="1800" dirty="0">
                <a:solidFill>
                  <a:prstClr val="black"/>
                </a:solidFill>
              </a:rPr>
              <a:t>UART</a:t>
            </a:r>
            <a:r>
              <a:rPr lang="zh-TW" altLang="en-US" sz="1800" dirty="0">
                <a:solidFill>
                  <a:prstClr val="black"/>
                </a:solidFill>
              </a:rPr>
              <a:t>回傳的狀態來確認處理效能</a:t>
            </a:r>
            <a:endParaRPr lang="en-US" altLang="zh-TW" sz="1800" dirty="0">
              <a:solidFill>
                <a:prstClr val="black"/>
              </a:solidFill>
            </a:endParaRPr>
          </a:p>
          <a:p>
            <a:pPr marL="0" marR="0" lvl="0" indent="0" algn="l" defTabSz="914400" rtl="0" eaLnBrk="1" fontAlgn="auto" latin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endParaRPr lang="en-US" altLang="zh-TW" sz="1800" dirty="0">
              <a:solidFill>
                <a:prstClr val="black"/>
              </a:solidFill>
            </a:endParaRPr>
          </a:p>
          <a:p>
            <a:pPr marL="0" marR="0" lvl="0" indent="0" algn="l" defTabSz="914400" rtl="0" eaLnBrk="1" fontAlgn="auto" latin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zh-TW" altLang="en-US" sz="1800" dirty="0">
                <a:solidFill>
                  <a:prstClr val="black"/>
                </a:solidFill>
              </a:rPr>
              <a:t>驗證流程 </a:t>
            </a:r>
            <a:r>
              <a:rPr lang="en-US" altLang="zh-TW" sz="1800" dirty="0">
                <a:solidFill>
                  <a:prstClr val="black"/>
                </a:solidFill>
              </a:rPr>
              <a:t>:</a:t>
            </a:r>
            <a:r>
              <a:rPr lang="zh-TW" altLang="en-US" sz="1800" dirty="0">
                <a:solidFill>
                  <a:prstClr val="black"/>
                </a:solidFill>
              </a:rPr>
              <a:t> 軟硬體之間差異由個別處理後的影像計算</a:t>
            </a:r>
            <a:r>
              <a:rPr lang="en-US" altLang="zh-TW" sz="1800" dirty="0">
                <a:solidFill>
                  <a:prstClr val="black"/>
                </a:solidFill>
              </a:rPr>
              <a:t>PSNR</a:t>
            </a:r>
            <a:r>
              <a:rPr lang="zh-TW" altLang="en-US" sz="1800" dirty="0">
                <a:solidFill>
                  <a:prstClr val="black"/>
                </a:solidFill>
              </a:rPr>
              <a:t>；處理效能由在硬體端</a:t>
            </a:r>
            <a:r>
              <a:rPr lang="en-US" altLang="zh-TW" sz="1800" dirty="0">
                <a:solidFill>
                  <a:prstClr val="black"/>
                </a:solidFill>
              </a:rPr>
              <a:t>(PL)</a:t>
            </a:r>
            <a:r>
              <a:rPr lang="zh-TW" altLang="en-US" sz="1800" dirty="0">
                <a:solidFill>
                  <a:prstClr val="black"/>
                </a:solidFill>
              </a:rPr>
              <a:t>將執行</a:t>
            </a:r>
            <a:r>
              <a:rPr lang="en-US" altLang="zh-TW" sz="1800" dirty="0">
                <a:solidFill>
                  <a:prstClr val="black"/>
                </a:solidFill>
              </a:rPr>
              <a:t>n</a:t>
            </a:r>
            <a:r>
              <a:rPr lang="zh-TW" altLang="en-US" sz="1800" dirty="0">
                <a:solidFill>
                  <a:prstClr val="black"/>
                </a:solidFill>
              </a:rPr>
              <a:t>幀，並計算總花費</a:t>
            </a:r>
            <a:r>
              <a:rPr lang="en-US" altLang="zh-TW" sz="1800" dirty="0">
                <a:solidFill>
                  <a:prstClr val="black"/>
                </a:solidFill>
              </a:rPr>
              <a:t>CLK</a:t>
            </a:r>
            <a:r>
              <a:rPr lang="zh-TW" altLang="en-US" sz="1800" dirty="0">
                <a:solidFill>
                  <a:prstClr val="black"/>
                </a:solidFill>
              </a:rPr>
              <a:t>數，依此求出</a:t>
            </a:r>
            <a:r>
              <a:rPr lang="en-US" altLang="zh-TW" sz="1800" dirty="0">
                <a:solidFill>
                  <a:prstClr val="black"/>
                </a:solidFill>
              </a:rPr>
              <a:t>FPS</a:t>
            </a:r>
          </a:p>
        </p:txBody>
      </p:sp>
    </p:spTree>
    <p:extLst>
      <p:ext uri="{BB962C8B-B14F-4D97-AF65-F5344CB8AC3E}">
        <p14:creationId xmlns:p14="http://schemas.microsoft.com/office/powerpoint/2010/main" val="869485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b="1" dirty="0"/>
              <a:t>VDMA : </a:t>
            </a:r>
            <a:r>
              <a:rPr lang="en-US" altLang="zh-TW" sz="2400" b="1" dirty="0">
                <a:hlinkClick r:id="rId2"/>
              </a:rPr>
              <a:t>AXI Video Direct Memory Access v6.3 Product Guide (PG020)</a:t>
            </a:r>
            <a:endParaRPr lang="zh-TW" altLang="en-US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驅動程式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50</a:t>
            </a:fld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A08C8008-D8C4-4461-C356-B21A5B5D69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2551"/>
            <a:ext cx="5940724" cy="4547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960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b="1" dirty="0"/>
              <a:t>VPSS: </a:t>
            </a:r>
            <a:r>
              <a:rPr lang="en-US" altLang="zh-TW" sz="2400" b="1" dirty="0">
                <a:hlinkClick r:id="rId2"/>
              </a:rPr>
              <a:t>Video Processing Subsystem Product Guide (PG231)</a:t>
            </a:r>
            <a:endParaRPr lang="zh-TW" altLang="en-US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驅動程式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51</a:t>
            </a:fld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BF8391D-42D4-9ADA-FD1B-A58FE7BDE1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7872" y="4335072"/>
            <a:ext cx="4998513" cy="1904554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6DB6C994-B8C1-BD7F-BEF5-926B690F34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7872" y="1716286"/>
            <a:ext cx="6165408" cy="2618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311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b="1" dirty="0"/>
              <a:t>VTC:</a:t>
            </a:r>
            <a:r>
              <a:rPr lang="zh-TW" altLang="en-US" sz="2400" b="1" dirty="0"/>
              <a:t> </a:t>
            </a:r>
            <a:r>
              <a:rPr lang="en-US" altLang="zh-TW" sz="2400" b="1" dirty="0">
                <a:hlinkClick r:id="rId2"/>
              </a:rPr>
              <a:t>Video Timing Controller Product Guide (PG016)</a:t>
            </a:r>
            <a:endParaRPr lang="zh-TW" altLang="en-US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驅動程式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52</a:t>
            </a:fld>
            <a:endParaRPr lang="zh-TW" altLang="en-US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A92F817D-8249-7BCE-0319-401A73ECE3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576250"/>
            <a:ext cx="5068886" cy="466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336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72600" indent="-457200"/>
            <a:r>
              <a:rPr lang="zh-TW" altLang="en-US" sz="2400" b="1" dirty="0"/>
              <a:t>開發</a:t>
            </a:r>
            <a:r>
              <a:rPr lang="en-US" altLang="zh-TW" sz="2400" b="1" dirty="0"/>
              <a:t>CCL</a:t>
            </a:r>
            <a:r>
              <a:rPr lang="zh-TW" altLang="en-US" sz="2400" b="1" dirty="0"/>
              <a:t> </a:t>
            </a:r>
            <a:r>
              <a:rPr lang="en-US" altLang="zh-TW" sz="2400" b="1" dirty="0"/>
              <a:t>:</a:t>
            </a:r>
            <a:r>
              <a:rPr lang="zh-TW" altLang="en-US" sz="2400" b="1" dirty="0"/>
              <a:t> </a:t>
            </a:r>
            <a:endParaRPr lang="en-US" altLang="zh-TW" sz="2400" b="1" dirty="0"/>
          </a:p>
          <a:p>
            <a:pPr marL="914400" lvl="1" indent="-457200">
              <a:buFont typeface="+mj-lt"/>
              <a:buAutoNum type="arabicPeriod"/>
            </a:pPr>
            <a:r>
              <a:rPr lang="en-US" altLang="zh-TW" sz="1800" dirty="0"/>
              <a:t>contours label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zh-TW" sz="1800" dirty="0"/>
              <a:t>contours stats(Top</a:t>
            </a:r>
            <a:r>
              <a:rPr lang="zh-TW" altLang="en-US" sz="1800" dirty="0"/>
              <a:t>、</a:t>
            </a:r>
            <a:r>
              <a:rPr lang="en-US" altLang="zh-TW" sz="1800" dirty="0"/>
              <a:t>Bottom</a:t>
            </a:r>
            <a:r>
              <a:rPr lang="zh-TW" altLang="en-US" sz="1800" dirty="0"/>
              <a:t>、</a:t>
            </a:r>
            <a:r>
              <a:rPr lang="en-US" altLang="zh-TW" sz="1800" dirty="0"/>
              <a:t>Left</a:t>
            </a:r>
            <a:r>
              <a:rPr lang="zh-TW" altLang="en-US" sz="1800" dirty="0"/>
              <a:t>、</a:t>
            </a:r>
            <a:r>
              <a:rPr lang="en-US" altLang="zh-TW" sz="1800" dirty="0"/>
              <a:t>Right</a:t>
            </a:r>
            <a:r>
              <a:rPr lang="zh-TW" altLang="en-US" sz="1800" dirty="0"/>
              <a:t>、</a:t>
            </a:r>
            <a:r>
              <a:rPr lang="en-US" altLang="zh-TW" sz="1800" dirty="0"/>
              <a:t>Area)</a:t>
            </a:r>
          </a:p>
          <a:p>
            <a:pPr marL="0" indent="0">
              <a:buNone/>
            </a:pPr>
            <a:endParaRPr lang="zh-TW" altLang="en-US" sz="2400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當週進度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53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38845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72600" indent="-457200">
              <a:buFont typeface="+mj-lt"/>
              <a:buAutoNum type="arabicPeriod"/>
            </a:pPr>
            <a:r>
              <a:rPr lang="en-US" altLang="zh-TW" sz="2400" b="1" dirty="0"/>
              <a:t>Contours label</a:t>
            </a:r>
          </a:p>
          <a:p>
            <a:r>
              <a:rPr lang="zh-TW" altLang="en-US" sz="1800" b="1" dirty="0"/>
              <a:t>測試方法 </a:t>
            </a:r>
            <a:r>
              <a:rPr lang="en-US" altLang="zh-TW" sz="1800" b="1" dirty="0"/>
              <a:t>:</a:t>
            </a:r>
            <a:r>
              <a:rPr lang="zh-TW" altLang="en-US" sz="1800" b="1" dirty="0"/>
              <a:t> </a:t>
            </a:r>
            <a:endParaRPr lang="en-US" altLang="zh-TW" sz="1800" b="1" dirty="0"/>
          </a:p>
          <a:p>
            <a:pPr marL="457200" lvl="1" indent="0">
              <a:buNone/>
            </a:pPr>
            <a:r>
              <a:rPr lang="zh-TW" altLang="en-US" sz="1800" dirty="0"/>
              <a:t>使用</a:t>
            </a:r>
            <a:r>
              <a:rPr lang="en-US" altLang="zh-TW" sz="1800" dirty="0"/>
              <a:t>Vivado</a:t>
            </a:r>
            <a:r>
              <a:rPr lang="zh-TW" altLang="en-US" sz="1800" dirty="0"/>
              <a:t>於</a:t>
            </a:r>
            <a:r>
              <a:rPr lang="en-US" altLang="zh-TW" sz="1800" dirty="0"/>
              <a:t>simulation</a:t>
            </a:r>
            <a:r>
              <a:rPr lang="zh-TW" altLang="en-US" sz="1800" dirty="0"/>
              <a:t>中讀取</a:t>
            </a:r>
            <a:r>
              <a:rPr lang="en-US" altLang="zh-TW" sz="1800" dirty="0"/>
              <a:t>txt</a:t>
            </a:r>
            <a:r>
              <a:rPr lang="zh-TW" altLang="en-US" sz="1800" dirty="0"/>
              <a:t>資料當成輸入影像，接著將模擬結果寫回</a:t>
            </a:r>
            <a:r>
              <a:rPr lang="en-US" altLang="zh-TW" sz="1800" dirty="0"/>
              <a:t>txt</a:t>
            </a:r>
            <a:r>
              <a:rPr lang="zh-TW" altLang="en-US" sz="1800" dirty="0"/>
              <a:t>觀察結果，並和軟體進行比較</a:t>
            </a:r>
            <a:endParaRPr lang="en-US" altLang="zh-TW" sz="1800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當週進度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54</a:t>
            </a:fld>
            <a:endParaRPr lang="zh-TW" altLang="en-US"/>
          </a:p>
        </p:txBody>
      </p:sp>
      <p:grpSp>
        <p:nvGrpSpPr>
          <p:cNvPr id="10" name="群組 9">
            <a:extLst>
              <a:ext uri="{FF2B5EF4-FFF2-40B4-BE49-F238E27FC236}">
                <a16:creationId xmlns:a16="http://schemas.microsoft.com/office/drawing/2014/main" id="{C1CD63DC-FFCF-0F8D-B163-1C0C15DCB3A3}"/>
              </a:ext>
            </a:extLst>
          </p:cNvPr>
          <p:cNvGrpSpPr/>
          <p:nvPr/>
        </p:nvGrpSpPr>
        <p:grpSpPr>
          <a:xfrm>
            <a:off x="1323152" y="2995937"/>
            <a:ext cx="3902488" cy="3395897"/>
            <a:chOff x="1040642" y="2534194"/>
            <a:chExt cx="3902488" cy="3395897"/>
          </a:xfrm>
        </p:grpSpPr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3B145E49-07D4-7266-4A87-972D205DF5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14235"/>
            <a:stretch/>
          </p:blipFill>
          <p:spPr>
            <a:xfrm>
              <a:off x="1040642" y="2534194"/>
              <a:ext cx="2390536" cy="3395897"/>
            </a:xfrm>
            <a:prstGeom prst="rect">
              <a:avLst/>
            </a:prstGeom>
          </p:spPr>
        </p:pic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8981ABFA-8120-0712-AB43-4CDECD46D746}"/>
                </a:ext>
              </a:extLst>
            </p:cNvPr>
            <p:cNvSpPr txBox="1"/>
            <p:nvPr/>
          </p:nvSpPr>
          <p:spPr>
            <a:xfrm>
              <a:off x="3431178" y="4047476"/>
              <a:ext cx="15119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圖</a:t>
              </a:r>
              <a:r>
                <a:rPr lang="en-US" altLang="zh-TW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2</a:t>
              </a:r>
              <a:r>
                <a:rPr lang="en-US" altLang="zh-TW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.</a:t>
              </a:r>
              <a:r>
                <a:rPr lang="zh-TW" altLang="en-US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輸入資料</a:t>
              </a:r>
            </a:p>
          </p:txBody>
        </p:sp>
      </p:grpSp>
      <p:grpSp>
        <p:nvGrpSpPr>
          <p:cNvPr id="18" name="群組 17">
            <a:extLst>
              <a:ext uri="{FF2B5EF4-FFF2-40B4-BE49-F238E27FC236}">
                <a16:creationId xmlns:a16="http://schemas.microsoft.com/office/drawing/2014/main" id="{64DE9674-0568-2932-AA52-5EDAFCA8DA31}"/>
              </a:ext>
            </a:extLst>
          </p:cNvPr>
          <p:cNvGrpSpPr/>
          <p:nvPr/>
        </p:nvGrpSpPr>
        <p:grpSpPr>
          <a:xfrm>
            <a:off x="7419845" y="2995937"/>
            <a:ext cx="4064583" cy="3483429"/>
            <a:chOff x="4271299" y="2534193"/>
            <a:chExt cx="4064583" cy="3483429"/>
          </a:xfrm>
        </p:grpSpPr>
        <p:pic>
          <p:nvPicPr>
            <p:cNvPr id="14" name="圖片 13">
              <a:extLst>
                <a:ext uri="{FF2B5EF4-FFF2-40B4-BE49-F238E27FC236}">
                  <a16:creationId xmlns:a16="http://schemas.microsoft.com/office/drawing/2014/main" id="{852D07E4-F281-0D5B-5A69-C2E17A7380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-1" r="24305" b="-1464"/>
            <a:stretch/>
          </p:blipFill>
          <p:spPr>
            <a:xfrm>
              <a:off x="4271299" y="2534193"/>
              <a:ext cx="2458141" cy="3483429"/>
            </a:xfrm>
            <a:prstGeom prst="rect">
              <a:avLst/>
            </a:prstGeom>
          </p:spPr>
        </p:pic>
        <p:sp>
          <p:nvSpPr>
            <p:cNvPr id="15" name="文字方塊 14">
              <a:extLst>
                <a:ext uri="{FF2B5EF4-FFF2-40B4-BE49-F238E27FC236}">
                  <a16:creationId xmlns:a16="http://schemas.microsoft.com/office/drawing/2014/main" id="{02A77D74-E622-2604-5A26-E2C39253CC9F}"/>
                </a:ext>
              </a:extLst>
            </p:cNvPr>
            <p:cNvSpPr txBox="1"/>
            <p:nvPr/>
          </p:nvSpPr>
          <p:spPr>
            <a:xfrm>
              <a:off x="6823930" y="4091242"/>
              <a:ext cx="15119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圖</a:t>
              </a:r>
              <a:r>
                <a:rPr lang="en-US" altLang="zh-TW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4</a:t>
              </a:r>
              <a:r>
                <a:rPr lang="en-US" altLang="zh-TW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.</a:t>
              </a:r>
              <a:r>
                <a:rPr lang="zh-TW" altLang="en-US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輸出資料</a:t>
              </a:r>
            </a:p>
          </p:txBody>
        </p:sp>
      </p:grp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ECBF5079-500B-4027-7E9E-D1D1A740A3E8}"/>
              </a:ext>
            </a:extLst>
          </p:cNvPr>
          <p:cNvGrpSpPr/>
          <p:nvPr/>
        </p:nvGrpSpPr>
        <p:grpSpPr>
          <a:xfrm>
            <a:off x="1084208" y="2498953"/>
            <a:ext cx="4396325" cy="378465"/>
            <a:chOff x="2046514" y="2456132"/>
            <a:chExt cx="4396325" cy="378465"/>
          </a:xfrm>
        </p:grpSpPr>
        <p:pic>
          <p:nvPicPr>
            <p:cNvPr id="20" name="圖片 19">
              <a:extLst>
                <a:ext uri="{FF2B5EF4-FFF2-40B4-BE49-F238E27FC236}">
                  <a16:creationId xmlns:a16="http://schemas.microsoft.com/office/drawing/2014/main" id="{FF7BE54A-F5E1-395D-198E-FDD8A125B8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9854" t="1" b="2356"/>
            <a:stretch/>
          </p:blipFill>
          <p:spPr>
            <a:xfrm>
              <a:off x="2046514" y="2456133"/>
              <a:ext cx="2936457" cy="378464"/>
            </a:xfrm>
            <a:prstGeom prst="rect">
              <a:avLst/>
            </a:prstGeom>
          </p:spPr>
        </p:pic>
        <p:sp>
          <p:nvSpPr>
            <p:cNvPr id="21" name="文字方塊 20">
              <a:extLst>
                <a:ext uri="{FF2B5EF4-FFF2-40B4-BE49-F238E27FC236}">
                  <a16:creationId xmlns:a16="http://schemas.microsoft.com/office/drawing/2014/main" id="{CEA3079D-E56A-98E2-001D-6FD3D50F2E4E}"/>
                </a:ext>
              </a:extLst>
            </p:cNvPr>
            <p:cNvSpPr txBox="1"/>
            <p:nvPr/>
          </p:nvSpPr>
          <p:spPr>
            <a:xfrm>
              <a:off x="4930887" y="2456132"/>
              <a:ext cx="15119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圖</a:t>
              </a:r>
              <a:r>
                <a:rPr lang="en-US" altLang="zh-TW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1.</a:t>
              </a:r>
              <a:r>
                <a:rPr lang="zh-TW" altLang="en-US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輸入波型</a:t>
              </a:r>
            </a:p>
          </p:txBody>
        </p:sp>
      </p:grp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279AA502-7B81-E6C6-1966-FE3C28681AAE}"/>
              </a:ext>
            </a:extLst>
          </p:cNvPr>
          <p:cNvGrpSpPr/>
          <p:nvPr/>
        </p:nvGrpSpPr>
        <p:grpSpPr>
          <a:xfrm>
            <a:off x="7443474" y="2441249"/>
            <a:ext cx="3975640" cy="436169"/>
            <a:chOff x="7419845" y="2389294"/>
            <a:chExt cx="3975640" cy="436169"/>
          </a:xfrm>
        </p:grpSpPr>
        <p:pic>
          <p:nvPicPr>
            <p:cNvPr id="17" name="圖片 16">
              <a:extLst>
                <a:ext uri="{FF2B5EF4-FFF2-40B4-BE49-F238E27FC236}">
                  <a16:creationId xmlns:a16="http://schemas.microsoft.com/office/drawing/2014/main" id="{9FA8392A-AD4E-49F7-7F9E-7593F0E220F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1887" r="50961" b="-5991"/>
            <a:stretch/>
          </p:blipFill>
          <p:spPr>
            <a:xfrm>
              <a:off x="7419845" y="2389294"/>
              <a:ext cx="2458141" cy="436169"/>
            </a:xfrm>
            <a:prstGeom prst="rect">
              <a:avLst/>
            </a:prstGeom>
          </p:spPr>
        </p:pic>
        <p:sp>
          <p:nvSpPr>
            <p:cNvPr id="23" name="文字方塊 22">
              <a:extLst>
                <a:ext uri="{FF2B5EF4-FFF2-40B4-BE49-F238E27FC236}">
                  <a16:creationId xmlns:a16="http://schemas.microsoft.com/office/drawing/2014/main" id="{45924294-F4A4-C20B-E2FB-6F6C9E635160}"/>
                </a:ext>
              </a:extLst>
            </p:cNvPr>
            <p:cNvSpPr txBox="1"/>
            <p:nvPr/>
          </p:nvSpPr>
          <p:spPr>
            <a:xfrm>
              <a:off x="9883533" y="2413589"/>
              <a:ext cx="15119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圖</a:t>
              </a:r>
              <a:r>
                <a:rPr lang="en-US" altLang="zh-TW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3.</a:t>
              </a:r>
              <a:r>
                <a:rPr lang="zh-TW" altLang="en-US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輸出波型</a:t>
              </a:r>
            </a:p>
          </p:txBody>
        </p:sp>
      </p:grpSp>
      <p:grpSp>
        <p:nvGrpSpPr>
          <p:cNvPr id="33" name="群組 32">
            <a:extLst>
              <a:ext uri="{FF2B5EF4-FFF2-40B4-BE49-F238E27FC236}">
                <a16:creationId xmlns:a16="http://schemas.microsoft.com/office/drawing/2014/main" id="{50F4705C-09DC-513A-58BC-9747569750EC}"/>
              </a:ext>
            </a:extLst>
          </p:cNvPr>
          <p:cNvGrpSpPr/>
          <p:nvPr/>
        </p:nvGrpSpPr>
        <p:grpSpPr>
          <a:xfrm>
            <a:off x="1606733" y="2716926"/>
            <a:ext cx="2413931" cy="3674908"/>
            <a:chOff x="1606733" y="2716926"/>
            <a:chExt cx="2413931" cy="3674908"/>
          </a:xfrm>
        </p:grpSpPr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42C18C85-72AB-ACA5-DBC6-CD01B41E1487}"/>
                </a:ext>
              </a:extLst>
            </p:cNvPr>
            <p:cNvSpPr/>
            <p:nvPr/>
          </p:nvSpPr>
          <p:spPr>
            <a:xfrm>
              <a:off x="1606733" y="5181600"/>
              <a:ext cx="313508" cy="121023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84227DCC-3051-177A-664A-34CB55AAAF89}"/>
                </a:ext>
              </a:extLst>
            </p:cNvPr>
            <p:cNvSpPr/>
            <p:nvPr/>
          </p:nvSpPr>
          <p:spPr>
            <a:xfrm>
              <a:off x="2229394" y="2716926"/>
              <a:ext cx="1791270" cy="16049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28" name="直線接點 27">
              <a:extLst>
                <a:ext uri="{FF2B5EF4-FFF2-40B4-BE49-F238E27FC236}">
                  <a16:creationId xmlns:a16="http://schemas.microsoft.com/office/drawing/2014/main" id="{221CDE2D-6B7B-5B40-1E2E-2B0D06500E96}"/>
                </a:ext>
              </a:extLst>
            </p:cNvPr>
            <p:cNvCxnSpPr>
              <a:endCxn id="26" idx="1"/>
            </p:cNvCxnSpPr>
            <p:nvPr/>
          </p:nvCxnSpPr>
          <p:spPr>
            <a:xfrm flipV="1">
              <a:off x="1628503" y="2797172"/>
              <a:ext cx="600891" cy="238442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線接點 29">
              <a:extLst>
                <a:ext uri="{FF2B5EF4-FFF2-40B4-BE49-F238E27FC236}">
                  <a16:creationId xmlns:a16="http://schemas.microsoft.com/office/drawing/2014/main" id="{078A038C-4E41-DD19-1142-52FA695F2F5F}"/>
                </a:ext>
              </a:extLst>
            </p:cNvPr>
            <p:cNvCxnSpPr>
              <a:cxnSpLocks/>
              <a:endCxn id="26" idx="3"/>
            </p:cNvCxnSpPr>
            <p:nvPr/>
          </p:nvCxnSpPr>
          <p:spPr>
            <a:xfrm flipV="1">
              <a:off x="1915886" y="2797172"/>
              <a:ext cx="2104778" cy="238442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群組 33">
            <a:extLst>
              <a:ext uri="{FF2B5EF4-FFF2-40B4-BE49-F238E27FC236}">
                <a16:creationId xmlns:a16="http://schemas.microsoft.com/office/drawing/2014/main" id="{D3D71537-8B52-7350-E42B-D6EBAA789F1E}"/>
              </a:ext>
            </a:extLst>
          </p:cNvPr>
          <p:cNvGrpSpPr/>
          <p:nvPr/>
        </p:nvGrpSpPr>
        <p:grpSpPr>
          <a:xfrm>
            <a:off x="7696376" y="2673582"/>
            <a:ext cx="2299729" cy="3743665"/>
            <a:chOff x="1606733" y="2648169"/>
            <a:chExt cx="2299729" cy="3743665"/>
          </a:xfrm>
        </p:grpSpPr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A0A27668-E226-CA50-EEC4-4DF45B1EAD5A}"/>
                </a:ext>
              </a:extLst>
            </p:cNvPr>
            <p:cNvSpPr/>
            <p:nvPr/>
          </p:nvSpPr>
          <p:spPr>
            <a:xfrm>
              <a:off x="1606733" y="5181600"/>
              <a:ext cx="313508" cy="121023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EFB789A4-6051-1683-0393-098991073203}"/>
                </a:ext>
              </a:extLst>
            </p:cNvPr>
            <p:cNvSpPr/>
            <p:nvPr/>
          </p:nvSpPr>
          <p:spPr>
            <a:xfrm>
              <a:off x="2115192" y="2648169"/>
              <a:ext cx="1791270" cy="16049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cxnSp>
          <p:nvCxnSpPr>
            <p:cNvPr id="37" name="直線接點 36">
              <a:extLst>
                <a:ext uri="{FF2B5EF4-FFF2-40B4-BE49-F238E27FC236}">
                  <a16:creationId xmlns:a16="http://schemas.microsoft.com/office/drawing/2014/main" id="{3396B4EB-64BE-5811-95EE-12A7E9A26E80}"/>
                </a:ext>
              </a:extLst>
            </p:cNvPr>
            <p:cNvCxnSpPr>
              <a:cxnSpLocks/>
              <a:endCxn id="36" idx="1"/>
            </p:cNvCxnSpPr>
            <p:nvPr/>
          </p:nvCxnSpPr>
          <p:spPr>
            <a:xfrm flipV="1">
              <a:off x="1606733" y="2728415"/>
              <a:ext cx="508459" cy="2453185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線接點 37">
              <a:extLst>
                <a:ext uri="{FF2B5EF4-FFF2-40B4-BE49-F238E27FC236}">
                  <a16:creationId xmlns:a16="http://schemas.microsoft.com/office/drawing/2014/main" id="{CF73BB04-772E-5068-DABA-1345A7A0FD3B}"/>
                </a:ext>
              </a:extLst>
            </p:cNvPr>
            <p:cNvCxnSpPr>
              <a:cxnSpLocks/>
              <a:endCxn id="36" idx="3"/>
            </p:cNvCxnSpPr>
            <p:nvPr/>
          </p:nvCxnSpPr>
          <p:spPr>
            <a:xfrm flipV="1">
              <a:off x="1920241" y="2728415"/>
              <a:ext cx="1986221" cy="2464674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41658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72600" indent="-457200">
              <a:buFont typeface="+mj-lt"/>
              <a:buAutoNum type="arabicPeriod"/>
            </a:pPr>
            <a:r>
              <a:rPr lang="en-US" altLang="zh-TW" sz="2400" b="1" dirty="0"/>
              <a:t>contours label</a:t>
            </a:r>
          </a:p>
          <a:p>
            <a:r>
              <a:rPr lang="zh-TW" altLang="en-US" sz="1800" b="1" dirty="0"/>
              <a:t>實驗結果 </a:t>
            </a:r>
            <a:r>
              <a:rPr lang="en-US" altLang="zh-TW" sz="1800" b="1" dirty="0"/>
              <a:t>: Test_1</a:t>
            </a:r>
            <a:r>
              <a:rPr lang="zh-TW" altLang="en-US" sz="1800" b="1" dirty="0"/>
              <a:t> </a:t>
            </a:r>
            <a:r>
              <a:rPr lang="en-US" altLang="zh-TW" sz="1800" b="1" dirty="0"/>
              <a:t>:</a:t>
            </a:r>
            <a:r>
              <a:rPr lang="zh-TW" altLang="en-US" sz="1800" b="1" dirty="0"/>
              <a:t> </a:t>
            </a:r>
            <a:r>
              <a:rPr lang="en-US" altLang="zh-TW" sz="1800" b="1" dirty="0"/>
              <a:t>input image : 17x9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當週進度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55</a:t>
            </a:fld>
            <a:endParaRPr lang="zh-TW" altLang="en-US"/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6EDA72F0-CC21-981D-6368-6DC0D2C7B14F}"/>
              </a:ext>
            </a:extLst>
          </p:cNvPr>
          <p:cNvGrpSpPr/>
          <p:nvPr/>
        </p:nvGrpSpPr>
        <p:grpSpPr>
          <a:xfrm>
            <a:off x="5063059" y="1360085"/>
            <a:ext cx="6374007" cy="4961105"/>
            <a:chOff x="2956787" y="1929243"/>
            <a:chExt cx="6374007" cy="4961105"/>
          </a:xfrm>
        </p:grpSpPr>
        <p:pic>
          <p:nvPicPr>
            <p:cNvPr id="6" name="圖片 5" descr="一張含有 正方形, 螢幕擷取畫面, 像素, Rectangle 的圖片&#10;&#10;自動產生的描述">
              <a:extLst>
                <a:ext uri="{FF2B5EF4-FFF2-40B4-BE49-F238E27FC236}">
                  <a16:creationId xmlns:a16="http://schemas.microsoft.com/office/drawing/2014/main" id="{601F697E-810F-093B-A30F-B21D65F02B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t="12318" r="-80" b="12639"/>
            <a:stretch/>
          </p:blipFill>
          <p:spPr>
            <a:xfrm>
              <a:off x="2956787" y="1929243"/>
              <a:ext cx="6374007" cy="4779457"/>
            </a:xfrm>
            <a:prstGeom prst="rect">
              <a:avLst/>
            </a:prstGeom>
          </p:spPr>
        </p:pic>
        <p:sp>
          <p:nvSpPr>
            <p:cNvPr id="5" name="文字方塊 4">
              <a:extLst>
                <a:ext uri="{FF2B5EF4-FFF2-40B4-BE49-F238E27FC236}">
                  <a16:creationId xmlns:a16="http://schemas.microsoft.com/office/drawing/2014/main" id="{3DDF01B3-C67C-79B1-55D9-FE63FA362952}"/>
                </a:ext>
              </a:extLst>
            </p:cNvPr>
            <p:cNvSpPr txBox="1"/>
            <p:nvPr/>
          </p:nvSpPr>
          <p:spPr>
            <a:xfrm>
              <a:off x="5375792" y="6521016"/>
              <a:ext cx="16273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圖</a:t>
              </a:r>
              <a:r>
                <a:rPr lang="en-US" altLang="zh-TW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5</a:t>
              </a:r>
              <a:r>
                <a:rPr lang="en-US" altLang="zh-TW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.</a:t>
              </a:r>
              <a:r>
                <a:rPr lang="zh-TW" altLang="en-US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測試結果</a:t>
              </a:r>
              <a:r>
                <a:rPr lang="en-US" altLang="zh-TW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</a:t>
              </a:r>
              <a:endPara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0" name="群組 9">
            <a:extLst>
              <a:ext uri="{FF2B5EF4-FFF2-40B4-BE49-F238E27FC236}">
                <a16:creationId xmlns:a16="http://schemas.microsoft.com/office/drawing/2014/main" id="{E23CB110-4BDD-895C-F370-855CDAA23527}"/>
              </a:ext>
            </a:extLst>
          </p:cNvPr>
          <p:cNvGrpSpPr/>
          <p:nvPr/>
        </p:nvGrpSpPr>
        <p:grpSpPr>
          <a:xfrm>
            <a:off x="3842150" y="4022444"/>
            <a:ext cx="7573266" cy="1929414"/>
            <a:chOff x="2022058" y="4171950"/>
            <a:chExt cx="7573266" cy="1929414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0B0071B9-23A1-ED02-01AA-9B16BA2DA3AF}"/>
                </a:ext>
              </a:extLst>
            </p:cNvPr>
            <p:cNvSpPr/>
            <p:nvPr/>
          </p:nvSpPr>
          <p:spPr>
            <a:xfrm>
              <a:off x="3181349" y="4171950"/>
              <a:ext cx="6413975" cy="192941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037B7E39-A313-E2C8-0EE4-A77F7F92EF6F}"/>
                </a:ext>
              </a:extLst>
            </p:cNvPr>
            <p:cNvSpPr txBox="1"/>
            <p:nvPr/>
          </p:nvSpPr>
          <p:spPr>
            <a:xfrm>
              <a:off x="2022058" y="4911209"/>
              <a:ext cx="11592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solidFill>
                    <a:srgbClr val="FF0000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simulation</a:t>
              </a:r>
              <a:endParaRPr lang="zh-TW" altLang="en-US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00467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群組 10">
            <a:extLst>
              <a:ext uri="{FF2B5EF4-FFF2-40B4-BE49-F238E27FC236}">
                <a16:creationId xmlns:a16="http://schemas.microsoft.com/office/drawing/2014/main" id="{976AED21-7A37-678E-ED84-B14262B822DE}"/>
              </a:ext>
            </a:extLst>
          </p:cNvPr>
          <p:cNvGrpSpPr/>
          <p:nvPr/>
        </p:nvGrpSpPr>
        <p:grpSpPr>
          <a:xfrm>
            <a:off x="5310914" y="1260212"/>
            <a:ext cx="5905499" cy="5096138"/>
            <a:chOff x="3250043" y="1753766"/>
            <a:chExt cx="5691913" cy="4787250"/>
          </a:xfrm>
        </p:grpSpPr>
        <p:pic>
          <p:nvPicPr>
            <p:cNvPr id="9" name="圖片 8" descr="一張含有 鮮豔, 螢幕擷取畫面, 圓形 的圖片&#10;&#10;自動產生的描述">
              <a:extLst>
                <a:ext uri="{FF2B5EF4-FFF2-40B4-BE49-F238E27FC236}">
                  <a16:creationId xmlns:a16="http://schemas.microsoft.com/office/drawing/2014/main" id="{DDBF6F24-0E2A-9877-DA23-16E1962756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t="9016" r="-1666" b="10859"/>
            <a:stretch/>
          </p:blipFill>
          <p:spPr>
            <a:xfrm>
              <a:off x="3250043" y="1753766"/>
              <a:ext cx="5691913" cy="4485860"/>
            </a:xfrm>
            <a:prstGeom prst="rect">
              <a:avLst/>
            </a:prstGeom>
          </p:spPr>
        </p:pic>
        <p:sp>
          <p:nvSpPr>
            <p:cNvPr id="10" name="文字方塊 9">
              <a:extLst>
                <a:ext uri="{FF2B5EF4-FFF2-40B4-BE49-F238E27FC236}">
                  <a16:creationId xmlns:a16="http://schemas.microsoft.com/office/drawing/2014/main" id="{B8B22BBA-173A-F03C-90E8-BB562AD7F416}"/>
                </a:ext>
              </a:extLst>
            </p:cNvPr>
            <p:cNvSpPr txBox="1"/>
            <p:nvPr/>
          </p:nvSpPr>
          <p:spPr>
            <a:xfrm>
              <a:off x="5282314" y="6171684"/>
              <a:ext cx="16273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圖</a:t>
              </a:r>
              <a:r>
                <a:rPr lang="en-US" altLang="zh-TW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6</a:t>
              </a:r>
              <a:r>
                <a:rPr lang="en-US" altLang="zh-TW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.</a:t>
              </a:r>
              <a:r>
                <a:rPr lang="zh-TW" altLang="en-US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測試結果</a:t>
              </a:r>
              <a:r>
                <a:rPr lang="en-US" altLang="zh-TW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2</a:t>
              </a:r>
              <a:endPara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</p:grpSp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72600" indent="-457200">
              <a:buFont typeface="+mj-lt"/>
              <a:buAutoNum type="arabicPeriod"/>
            </a:pPr>
            <a:r>
              <a:rPr lang="en-US" altLang="zh-TW" sz="2400" b="1" dirty="0"/>
              <a:t>contours label</a:t>
            </a:r>
          </a:p>
          <a:p>
            <a:r>
              <a:rPr lang="zh-TW" altLang="en-US" sz="1800" b="1" dirty="0"/>
              <a:t>實驗結果 </a:t>
            </a:r>
            <a:r>
              <a:rPr lang="en-US" altLang="zh-TW" sz="1800" b="1" dirty="0"/>
              <a:t>: Test_2</a:t>
            </a:r>
            <a:r>
              <a:rPr lang="zh-TW" altLang="en-US" sz="1800" b="1" dirty="0"/>
              <a:t> </a:t>
            </a:r>
            <a:r>
              <a:rPr lang="en-US" altLang="zh-TW" sz="1800" b="1" dirty="0"/>
              <a:t>:</a:t>
            </a:r>
            <a:r>
              <a:rPr lang="zh-TW" altLang="en-US" sz="1800" b="1" dirty="0"/>
              <a:t> </a:t>
            </a:r>
            <a:r>
              <a:rPr lang="en-US" altLang="zh-TW" sz="1800" b="1" dirty="0"/>
              <a:t>input image : 300x195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當週進度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56</a:t>
            </a:fld>
            <a:endParaRPr lang="zh-TW" altLang="en-US"/>
          </a:p>
        </p:txBody>
      </p: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31DA0AC6-8BDB-B75E-999B-8BC6BB5D3858}"/>
              </a:ext>
            </a:extLst>
          </p:cNvPr>
          <p:cNvGrpSpPr/>
          <p:nvPr/>
        </p:nvGrpSpPr>
        <p:grpSpPr>
          <a:xfrm>
            <a:off x="4151621" y="3814354"/>
            <a:ext cx="7064791" cy="2182244"/>
            <a:chOff x="2022058" y="3989440"/>
            <a:chExt cx="7064791" cy="2182244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83D1C6A3-6210-770D-3175-8F9756BD582C}"/>
                </a:ext>
              </a:extLst>
            </p:cNvPr>
            <p:cNvSpPr/>
            <p:nvPr/>
          </p:nvSpPr>
          <p:spPr>
            <a:xfrm>
              <a:off x="3181350" y="3989440"/>
              <a:ext cx="5905499" cy="218224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文字方塊 13">
              <a:extLst>
                <a:ext uri="{FF2B5EF4-FFF2-40B4-BE49-F238E27FC236}">
                  <a16:creationId xmlns:a16="http://schemas.microsoft.com/office/drawing/2014/main" id="{7D6663BA-C5B2-90D4-E613-9A0A4A05577B}"/>
                </a:ext>
              </a:extLst>
            </p:cNvPr>
            <p:cNvSpPr txBox="1"/>
            <p:nvPr/>
          </p:nvSpPr>
          <p:spPr>
            <a:xfrm>
              <a:off x="2022058" y="4911209"/>
              <a:ext cx="11592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solidFill>
                    <a:srgbClr val="FF0000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simulation</a:t>
              </a:r>
              <a:endParaRPr lang="zh-TW" altLang="en-US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90142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72600" indent="-457200">
              <a:buFont typeface="+mj-lt"/>
              <a:buAutoNum type="arabicPeriod"/>
            </a:pPr>
            <a:r>
              <a:rPr lang="en-US" altLang="zh-TW" sz="2400" b="1" dirty="0"/>
              <a:t>contours label</a:t>
            </a:r>
          </a:p>
          <a:p>
            <a:r>
              <a:rPr lang="zh-TW" altLang="en-US" sz="1800" b="1" dirty="0"/>
              <a:t>實驗結果 </a:t>
            </a:r>
            <a:r>
              <a:rPr lang="en-US" altLang="zh-TW" sz="1800" b="1" dirty="0"/>
              <a:t>: Test_3</a:t>
            </a:r>
            <a:r>
              <a:rPr lang="zh-TW" altLang="en-US" sz="1800" b="1" dirty="0"/>
              <a:t> </a:t>
            </a:r>
            <a:r>
              <a:rPr lang="en-US" altLang="zh-TW" sz="1800" b="1" dirty="0"/>
              <a:t>:</a:t>
            </a:r>
            <a:r>
              <a:rPr lang="zh-TW" altLang="en-US" sz="1800" b="1" dirty="0"/>
              <a:t> </a:t>
            </a:r>
            <a:r>
              <a:rPr lang="en-US" altLang="zh-TW" sz="1800" b="1" dirty="0"/>
              <a:t>input image : 600x450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當週進度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57</a:t>
            </a:fld>
            <a:endParaRPr lang="zh-TW" altLang="en-US"/>
          </a:p>
        </p:txBody>
      </p:sp>
      <p:grpSp>
        <p:nvGrpSpPr>
          <p:cNvPr id="10" name="群組 9">
            <a:extLst>
              <a:ext uri="{FF2B5EF4-FFF2-40B4-BE49-F238E27FC236}">
                <a16:creationId xmlns:a16="http://schemas.microsoft.com/office/drawing/2014/main" id="{68BAA76B-189A-43EE-5CDA-B2A7BC79D4E7}"/>
              </a:ext>
            </a:extLst>
          </p:cNvPr>
          <p:cNvGrpSpPr/>
          <p:nvPr/>
        </p:nvGrpSpPr>
        <p:grpSpPr>
          <a:xfrm>
            <a:off x="5768340" y="1234506"/>
            <a:ext cx="5684520" cy="5141601"/>
            <a:chOff x="5768340" y="1234506"/>
            <a:chExt cx="5684520" cy="5141601"/>
          </a:xfrm>
        </p:grpSpPr>
        <p:sp>
          <p:nvSpPr>
            <p:cNvPr id="5" name="文字方塊 4">
              <a:extLst>
                <a:ext uri="{FF2B5EF4-FFF2-40B4-BE49-F238E27FC236}">
                  <a16:creationId xmlns:a16="http://schemas.microsoft.com/office/drawing/2014/main" id="{3DDF01B3-C67C-79B1-55D9-FE63FA362952}"/>
                </a:ext>
              </a:extLst>
            </p:cNvPr>
            <p:cNvSpPr txBox="1"/>
            <p:nvPr/>
          </p:nvSpPr>
          <p:spPr>
            <a:xfrm>
              <a:off x="7921011" y="6006775"/>
              <a:ext cx="16273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圖</a:t>
              </a:r>
              <a:r>
                <a:rPr lang="en-US" altLang="zh-TW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7</a:t>
              </a:r>
              <a:r>
                <a:rPr lang="en-US" altLang="zh-TW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.</a:t>
              </a:r>
              <a:r>
                <a:rPr lang="zh-TW" altLang="en-US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測試結果</a:t>
              </a:r>
              <a:r>
                <a:rPr lang="en-US" altLang="zh-TW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3</a:t>
              </a:r>
              <a:endPara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pic>
          <p:nvPicPr>
            <p:cNvPr id="9" name="圖片 8" descr="一張含有 文字, 地圖, 螢幕擷取畫面, 藝術 的圖片&#10;&#10;自動產生的描述">
              <a:extLst>
                <a:ext uri="{FF2B5EF4-FFF2-40B4-BE49-F238E27FC236}">
                  <a16:creationId xmlns:a16="http://schemas.microsoft.com/office/drawing/2014/main" id="{CA8D229B-E99F-0E18-5E26-80C3E35F54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t="7111" r="95" b="9016"/>
            <a:stretch/>
          </p:blipFill>
          <p:spPr>
            <a:xfrm>
              <a:off x="5768340" y="1234506"/>
              <a:ext cx="5684520" cy="4772269"/>
            </a:xfrm>
            <a:prstGeom prst="rect">
              <a:avLst/>
            </a:prstGeom>
          </p:spPr>
        </p:pic>
      </p:grp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3DB110BA-730E-5C68-5DD3-DB0E87B025A9}"/>
              </a:ext>
            </a:extLst>
          </p:cNvPr>
          <p:cNvGrpSpPr/>
          <p:nvPr/>
        </p:nvGrpSpPr>
        <p:grpSpPr>
          <a:xfrm>
            <a:off x="4151621" y="3735977"/>
            <a:ext cx="7509155" cy="2303454"/>
            <a:chOff x="2022058" y="3989440"/>
            <a:chExt cx="7105995" cy="2223592"/>
          </a:xfrm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65CA55BF-DC2D-3D34-B294-3AD23B5D6732}"/>
                </a:ext>
              </a:extLst>
            </p:cNvPr>
            <p:cNvSpPr/>
            <p:nvPr/>
          </p:nvSpPr>
          <p:spPr>
            <a:xfrm>
              <a:off x="3181349" y="3989440"/>
              <a:ext cx="5946704" cy="222359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3" name="文字方塊 12">
              <a:extLst>
                <a:ext uri="{FF2B5EF4-FFF2-40B4-BE49-F238E27FC236}">
                  <a16:creationId xmlns:a16="http://schemas.microsoft.com/office/drawing/2014/main" id="{BA14ECB2-8DAD-D89F-68F0-3B63A73297C7}"/>
                </a:ext>
              </a:extLst>
            </p:cNvPr>
            <p:cNvSpPr txBox="1"/>
            <p:nvPr/>
          </p:nvSpPr>
          <p:spPr>
            <a:xfrm>
              <a:off x="2022058" y="4911209"/>
              <a:ext cx="11592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solidFill>
                    <a:srgbClr val="FF0000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simulation</a:t>
              </a:r>
              <a:endParaRPr lang="zh-TW" altLang="en-US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37411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AutoNum type="arabicPeriod" startAt="2"/>
            </a:pPr>
            <a:r>
              <a:rPr lang="en-US" altLang="zh-TW" sz="2400" b="1" dirty="0"/>
              <a:t>contours stats</a:t>
            </a:r>
          </a:p>
          <a:p>
            <a:r>
              <a:rPr lang="zh-TW" altLang="en-US" sz="1800" b="1" dirty="0"/>
              <a:t>測試方法 </a:t>
            </a:r>
            <a:r>
              <a:rPr lang="en-US" altLang="zh-TW" sz="1800" b="1" dirty="0"/>
              <a:t>:</a:t>
            </a:r>
            <a:r>
              <a:rPr lang="zh-TW" altLang="en-US" sz="1800" b="1" dirty="0"/>
              <a:t> </a:t>
            </a:r>
            <a:endParaRPr lang="en-US" altLang="zh-TW" sz="1800" b="1" dirty="0"/>
          </a:p>
          <a:p>
            <a:pPr marL="457200" lvl="1" indent="0">
              <a:buNone/>
            </a:pPr>
            <a:r>
              <a:rPr lang="zh-TW" altLang="en-US" sz="1800" dirty="0"/>
              <a:t>使用</a:t>
            </a:r>
            <a:r>
              <a:rPr lang="en-US" altLang="zh-TW" sz="1800" dirty="0"/>
              <a:t>Vivado</a:t>
            </a:r>
            <a:r>
              <a:rPr lang="zh-TW" altLang="en-US" sz="1800" dirty="0"/>
              <a:t>於</a:t>
            </a:r>
            <a:r>
              <a:rPr lang="en-US" altLang="zh-TW" sz="1800" dirty="0"/>
              <a:t>simulation</a:t>
            </a:r>
            <a:r>
              <a:rPr lang="zh-TW" altLang="en-US" sz="1800" dirty="0"/>
              <a:t>中讀取</a:t>
            </a:r>
            <a:r>
              <a:rPr lang="en-US" altLang="zh-TW" sz="1800" dirty="0"/>
              <a:t>txt</a:t>
            </a:r>
            <a:r>
              <a:rPr lang="zh-TW" altLang="en-US" sz="1800" dirty="0"/>
              <a:t>資料當成輸入影像，</a:t>
            </a:r>
            <a:r>
              <a:rPr lang="en-US" altLang="zh-TW" sz="1800" dirty="0"/>
              <a:t>Contours stats</a:t>
            </a:r>
            <a:r>
              <a:rPr lang="zh-TW" altLang="en-US" sz="1800" dirty="0"/>
              <a:t>會存於</a:t>
            </a:r>
            <a:r>
              <a:rPr lang="en-US" altLang="zh-TW" sz="1800" dirty="0"/>
              <a:t>BRAM</a:t>
            </a:r>
            <a:r>
              <a:rPr lang="zh-TW" altLang="en-US" sz="1800" dirty="0"/>
              <a:t>中，在處理完一張影像後，將儲存結果讀出，並用結果繪製</a:t>
            </a:r>
            <a:r>
              <a:rPr lang="en-US" altLang="zh-TW" sz="1800" dirty="0"/>
              <a:t>contours</a:t>
            </a:r>
            <a:r>
              <a:rPr lang="zh-TW" altLang="en-US" sz="1800" dirty="0"/>
              <a:t>的外接矩形框</a:t>
            </a:r>
            <a:endParaRPr lang="en-US" altLang="zh-TW" sz="1800" dirty="0"/>
          </a:p>
          <a:p>
            <a:pPr marL="0" indent="0">
              <a:buNone/>
            </a:pPr>
            <a:endParaRPr lang="en-US" altLang="zh-TW" sz="2400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當週進度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58</a:t>
            </a:fld>
            <a:endParaRPr lang="zh-TW" altLang="en-US"/>
          </a:p>
        </p:txBody>
      </p: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4838190B-9C40-BE53-3B10-0A5C0F5119E5}"/>
              </a:ext>
            </a:extLst>
          </p:cNvPr>
          <p:cNvGrpSpPr/>
          <p:nvPr/>
        </p:nvGrpSpPr>
        <p:grpSpPr>
          <a:xfrm>
            <a:off x="838200" y="2696250"/>
            <a:ext cx="1676545" cy="3646216"/>
            <a:chOff x="838200" y="2696250"/>
            <a:chExt cx="1676545" cy="3646216"/>
          </a:xfrm>
        </p:grpSpPr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6148870F-5FFC-28F5-05C8-CC1964FE408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8200" y="2696250"/>
              <a:ext cx="1676545" cy="3276884"/>
            </a:xfrm>
            <a:prstGeom prst="rect">
              <a:avLst/>
            </a:prstGeom>
          </p:spPr>
        </p:pic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23EAEDFB-CA5C-520C-0B0A-66FFA856193F}"/>
                </a:ext>
              </a:extLst>
            </p:cNvPr>
            <p:cNvSpPr txBox="1"/>
            <p:nvPr/>
          </p:nvSpPr>
          <p:spPr>
            <a:xfrm>
              <a:off x="887376" y="5973134"/>
              <a:ext cx="14606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圖</a:t>
              </a:r>
              <a:r>
                <a:rPr lang="en-US" altLang="zh-TW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8</a:t>
              </a:r>
              <a:r>
                <a:rPr lang="en-US" altLang="zh-TW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.stats</a:t>
              </a:r>
              <a:r>
                <a:rPr lang="zh-TW" altLang="en-US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結果</a:t>
              </a:r>
            </a:p>
          </p:txBody>
        </p:sp>
      </p:grpSp>
      <p:sp>
        <p:nvSpPr>
          <p:cNvPr id="16" name="右大括弧 15">
            <a:extLst>
              <a:ext uri="{FF2B5EF4-FFF2-40B4-BE49-F238E27FC236}">
                <a16:creationId xmlns:a16="http://schemas.microsoft.com/office/drawing/2014/main" id="{C029851A-0BA1-F2C9-13A7-B3CCC32DD052}"/>
              </a:ext>
            </a:extLst>
          </p:cNvPr>
          <p:cNvSpPr/>
          <p:nvPr/>
        </p:nvSpPr>
        <p:spPr>
          <a:xfrm>
            <a:off x="2514745" y="2696250"/>
            <a:ext cx="498421" cy="3276884"/>
          </a:xfrm>
          <a:prstGeom prst="righ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19105CBF-5308-97C6-19E5-CB552B33AF32}"/>
              </a:ext>
            </a:extLst>
          </p:cNvPr>
          <p:cNvSpPr txBox="1"/>
          <p:nvPr/>
        </p:nvSpPr>
        <p:spPr>
          <a:xfrm>
            <a:off x="3013166" y="4150026"/>
            <a:ext cx="6136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Row</a:t>
            </a:r>
            <a:r>
              <a:rPr lang="en-US" altLang="zh-TW" sz="105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n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=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[Left,Top,Right,Bottom,Area] ;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其中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Row</a:t>
            </a:r>
            <a:r>
              <a:rPr lang="en-US" altLang="zh-TW" sz="105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n 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為第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n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個標籤</a:t>
            </a:r>
          </a:p>
        </p:txBody>
      </p:sp>
    </p:spTree>
    <p:extLst>
      <p:ext uri="{BB962C8B-B14F-4D97-AF65-F5344CB8AC3E}">
        <p14:creationId xmlns:p14="http://schemas.microsoft.com/office/powerpoint/2010/main" val="3849191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AutoNum type="arabicPeriod" startAt="2"/>
            </a:pPr>
            <a:r>
              <a:rPr lang="en-US" altLang="zh-TW" sz="2400" b="1" dirty="0"/>
              <a:t>contours stats</a:t>
            </a:r>
          </a:p>
          <a:p>
            <a:r>
              <a:rPr lang="zh-TW" altLang="en-US" sz="1800" b="1" dirty="0"/>
              <a:t>實驗結果 </a:t>
            </a:r>
            <a:r>
              <a:rPr lang="en-US" altLang="zh-TW" sz="1800" b="1" dirty="0"/>
              <a:t>: Test_4</a:t>
            </a:r>
            <a:r>
              <a:rPr lang="zh-TW" altLang="en-US" sz="1800" b="1" dirty="0"/>
              <a:t> </a:t>
            </a:r>
            <a:r>
              <a:rPr lang="en-US" altLang="zh-TW" sz="1800" b="1" dirty="0"/>
              <a:t>:</a:t>
            </a:r>
            <a:r>
              <a:rPr lang="zh-TW" altLang="en-US" sz="1800" b="1" dirty="0"/>
              <a:t> </a:t>
            </a:r>
            <a:r>
              <a:rPr lang="en-US" altLang="zh-TW" sz="1800" b="1" dirty="0"/>
              <a:t>input image : 17x9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當週進度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59</a:t>
            </a:fld>
            <a:endParaRPr lang="zh-TW" altLang="en-US"/>
          </a:p>
        </p:txBody>
      </p: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CA536DE6-06D7-D53B-2707-D0BF53D24C86}"/>
              </a:ext>
            </a:extLst>
          </p:cNvPr>
          <p:cNvGrpSpPr/>
          <p:nvPr/>
        </p:nvGrpSpPr>
        <p:grpSpPr>
          <a:xfrm>
            <a:off x="4909203" y="1201849"/>
            <a:ext cx="6842760" cy="5154501"/>
            <a:chOff x="4874368" y="1166689"/>
            <a:chExt cx="6842760" cy="5154501"/>
          </a:xfrm>
        </p:grpSpPr>
        <p:pic>
          <p:nvPicPr>
            <p:cNvPr id="12" name="圖片 11" descr="一張含有 像素, 正方形, Rectangle, 螢幕擷取畫面 的圖片&#10;&#10;自動產生的描述">
              <a:extLst>
                <a:ext uri="{FF2B5EF4-FFF2-40B4-BE49-F238E27FC236}">
                  <a16:creationId xmlns:a16="http://schemas.microsoft.com/office/drawing/2014/main" id="{490350EE-CBEE-44E9-AE7E-CD39238D1C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t="13213" r="223" b="16374"/>
            <a:stretch/>
          </p:blipFill>
          <p:spPr>
            <a:xfrm>
              <a:off x="4874368" y="1166689"/>
              <a:ext cx="6842760" cy="4828908"/>
            </a:xfrm>
            <a:prstGeom prst="rect">
              <a:avLst/>
            </a:prstGeom>
          </p:spPr>
        </p:pic>
        <p:sp>
          <p:nvSpPr>
            <p:cNvPr id="5" name="文字方塊 4">
              <a:extLst>
                <a:ext uri="{FF2B5EF4-FFF2-40B4-BE49-F238E27FC236}">
                  <a16:creationId xmlns:a16="http://schemas.microsoft.com/office/drawing/2014/main" id="{3DDF01B3-C67C-79B1-55D9-FE63FA362952}"/>
                </a:ext>
              </a:extLst>
            </p:cNvPr>
            <p:cNvSpPr txBox="1"/>
            <p:nvPr/>
          </p:nvSpPr>
          <p:spPr>
            <a:xfrm>
              <a:off x="7482064" y="5951858"/>
              <a:ext cx="16273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圖</a:t>
              </a:r>
              <a:r>
                <a:rPr lang="en-US" altLang="zh-TW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9</a:t>
              </a:r>
              <a:r>
                <a:rPr lang="en-US" altLang="zh-TW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.</a:t>
              </a:r>
              <a:r>
                <a:rPr lang="zh-TW" altLang="en-US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測試結果</a:t>
              </a:r>
              <a:r>
                <a:rPr lang="en-US" altLang="zh-TW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4</a:t>
              </a:r>
              <a:endPara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0" name="群組 9">
            <a:extLst>
              <a:ext uri="{FF2B5EF4-FFF2-40B4-BE49-F238E27FC236}">
                <a16:creationId xmlns:a16="http://schemas.microsoft.com/office/drawing/2014/main" id="{E23CB110-4BDD-895C-F370-855CDAA23527}"/>
              </a:ext>
            </a:extLst>
          </p:cNvPr>
          <p:cNvGrpSpPr/>
          <p:nvPr/>
        </p:nvGrpSpPr>
        <p:grpSpPr>
          <a:xfrm>
            <a:off x="3842150" y="3962399"/>
            <a:ext cx="7909813" cy="2068357"/>
            <a:chOff x="2022058" y="4111905"/>
            <a:chExt cx="7909813" cy="2068357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0B0071B9-23A1-ED02-01AA-9B16BA2DA3AF}"/>
                </a:ext>
              </a:extLst>
            </p:cNvPr>
            <p:cNvSpPr/>
            <p:nvPr/>
          </p:nvSpPr>
          <p:spPr>
            <a:xfrm>
              <a:off x="3181349" y="4111905"/>
              <a:ext cx="6750522" cy="206835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037B7E39-A313-E2C8-0EE4-A77F7F92EF6F}"/>
                </a:ext>
              </a:extLst>
            </p:cNvPr>
            <p:cNvSpPr txBox="1"/>
            <p:nvPr/>
          </p:nvSpPr>
          <p:spPr>
            <a:xfrm>
              <a:off x="2022058" y="4911209"/>
              <a:ext cx="11592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solidFill>
                    <a:srgbClr val="FF0000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simulation</a:t>
              </a:r>
              <a:endParaRPr lang="zh-TW" altLang="en-US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76901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專案需求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F9E983-480B-48C5-9E0F-D21C0DFBB5C0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</p:txBody>
      </p:sp>
      <p:sp>
        <p:nvSpPr>
          <p:cNvPr id="7" name="內容版面配置區 1">
            <a:extLst>
              <a:ext uri="{FF2B5EF4-FFF2-40B4-BE49-F238E27FC236}">
                <a16:creationId xmlns:a16="http://schemas.microsoft.com/office/drawing/2014/main" id="{58EF35FD-E8AA-443D-9B5C-27CAAB2641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201850"/>
            <a:ext cx="3507377" cy="357320"/>
          </a:xfrm>
        </p:spPr>
        <p:txBody>
          <a:bodyPr>
            <a:noAutofit/>
          </a:bodyPr>
          <a:lstStyle/>
          <a:p>
            <a:r>
              <a:rPr lang="zh-TW" altLang="en-US" sz="2400" b="1" dirty="0"/>
              <a:t>影像處理之軟硬體協同</a:t>
            </a:r>
            <a:endParaRPr lang="en-US" altLang="zh-TW" sz="2400" b="1" dirty="0"/>
          </a:p>
        </p:txBody>
      </p:sp>
      <p:sp>
        <p:nvSpPr>
          <p:cNvPr id="52" name="內容版面配置區 1">
            <a:extLst>
              <a:ext uri="{FF2B5EF4-FFF2-40B4-BE49-F238E27FC236}">
                <a16:creationId xmlns:a16="http://schemas.microsoft.com/office/drawing/2014/main" id="{4C4D88A8-83A5-D301-08C0-D5750A1611FF}"/>
              </a:ext>
            </a:extLst>
          </p:cNvPr>
          <p:cNvSpPr txBox="1">
            <a:spLocks/>
          </p:cNvSpPr>
          <p:nvPr/>
        </p:nvSpPr>
        <p:spPr>
          <a:xfrm>
            <a:off x="838200" y="1559170"/>
            <a:ext cx="10802416" cy="46804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AutoNum type="arabicPeriod" startAt="5"/>
              <a:defRPr/>
            </a:pPr>
            <a:r>
              <a:rPr lang="zh-TW" altLang="en-US" sz="2000" b="1" dirty="0">
                <a:solidFill>
                  <a:prstClr val="black"/>
                </a:solidFill>
              </a:rPr>
              <a:t>驗收</a:t>
            </a:r>
            <a:r>
              <a:rPr lang="en-US" altLang="zh-TW" sz="2000" b="1" dirty="0">
                <a:solidFill>
                  <a:prstClr val="black"/>
                </a:solidFill>
              </a:rPr>
              <a:t>:  </a:t>
            </a:r>
            <a:r>
              <a:rPr lang="en-US" altLang="zh-TW" sz="2000" dirty="0">
                <a:solidFill>
                  <a:prstClr val="black"/>
                </a:solidFill>
              </a:rPr>
              <a:t>(4)</a:t>
            </a:r>
            <a:r>
              <a:rPr lang="zh-TW" altLang="en-US" sz="2000" dirty="0">
                <a:solidFill>
                  <a:prstClr val="black"/>
                </a:solidFill>
              </a:rPr>
              <a:t>中斷是否如預期發生</a:t>
            </a:r>
            <a:endParaRPr lang="en-US" altLang="zh-TW" sz="2000" dirty="0">
              <a:solidFill>
                <a:prstClr val="black"/>
              </a:solidFill>
            </a:endParaRPr>
          </a:p>
          <a:p>
            <a:pPr marL="457200" indent="-457200">
              <a:buFont typeface="Arial" panose="020B0604020202020204" pitchFamily="34" charset="0"/>
              <a:buAutoNum type="arabicPeriod" startAt="5"/>
              <a:defRPr/>
            </a:pPr>
            <a:endParaRPr lang="en-US" altLang="zh-TW" sz="1800" dirty="0">
              <a:solidFill>
                <a:prstClr val="black"/>
              </a:solidFill>
            </a:endParaRPr>
          </a:p>
          <a:p>
            <a:pPr marL="0" marR="0" lvl="0" indent="0" algn="l" defTabSz="914400" rtl="0" eaLnBrk="1" fontAlgn="auto" latin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zh-TW" altLang="en-US" sz="1800" dirty="0">
                <a:solidFill>
                  <a:prstClr val="black"/>
                </a:solidFill>
              </a:rPr>
              <a:t>實驗情境 </a:t>
            </a:r>
            <a:r>
              <a:rPr lang="en-US" altLang="zh-TW" sz="1800" dirty="0">
                <a:solidFill>
                  <a:prstClr val="black"/>
                </a:solidFill>
              </a:rPr>
              <a:t>:</a:t>
            </a:r>
            <a:r>
              <a:rPr lang="zh-TW" altLang="en-US" sz="1800" dirty="0">
                <a:solidFill>
                  <a:prstClr val="black"/>
                </a:solidFill>
              </a:rPr>
              <a:t> 確認中斷發生時，是否滿足所設定的條件且</a:t>
            </a:r>
            <a:r>
              <a:rPr lang="en-US" altLang="zh-TW" sz="1800" dirty="0">
                <a:solidFill>
                  <a:prstClr val="black"/>
                </a:solidFill>
              </a:rPr>
              <a:t>ISR</a:t>
            </a:r>
            <a:r>
              <a:rPr lang="zh-TW" altLang="en-US" sz="1800" dirty="0">
                <a:solidFill>
                  <a:prstClr val="black"/>
                </a:solidFill>
              </a:rPr>
              <a:t>有無正確執行</a:t>
            </a:r>
            <a:endParaRPr lang="en-US" altLang="zh-TW" sz="1800" dirty="0">
              <a:solidFill>
                <a:prstClr val="black"/>
              </a:solidFill>
            </a:endParaRPr>
          </a:p>
          <a:p>
            <a:pPr marL="0" marR="0" lvl="0" indent="0" algn="l" defTabSz="914400" rtl="0" eaLnBrk="1" fontAlgn="auto" latin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endParaRPr lang="en-US" altLang="zh-TW" sz="1800" dirty="0">
              <a:solidFill>
                <a:prstClr val="black"/>
              </a:solidFill>
            </a:endParaRPr>
          </a:p>
          <a:p>
            <a:pPr marL="0" marR="0" lvl="0" indent="0" algn="l" defTabSz="914400" rtl="0" eaLnBrk="1" fontAlgn="auto" latin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zh-TW" altLang="en-US" sz="1800" dirty="0">
                <a:solidFill>
                  <a:prstClr val="black"/>
                </a:solidFill>
              </a:rPr>
              <a:t>驗證流程 </a:t>
            </a:r>
            <a:r>
              <a:rPr lang="en-US" altLang="zh-TW" sz="1800" dirty="0">
                <a:solidFill>
                  <a:prstClr val="black"/>
                </a:solidFill>
              </a:rPr>
              <a:t>:</a:t>
            </a:r>
            <a:r>
              <a:rPr lang="zh-TW" altLang="en-US" sz="1800" dirty="0">
                <a:solidFill>
                  <a:prstClr val="black"/>
                </a:solidFill>
              </a:rPr>
              <a:t> 軟硬體，處理同一段影像，給定同樣條件下，是否於同樣幀中判斷出，於硬體中需發出中斷，</a:t>
            </a:r>
            <a:endParaRPr lang="en-US" altLang="zh-TW" sz="1800" dirty="0">
              <a:solidFill>
                <a:prstClr val="black"/>
              </a:solidFill>
            </a:endParaRPr>
          </a:p>
          <a:p>
            <a:pPr marL="0" marR="0" lvl="0" indent="0" algn="l" defTabSz="914400" rtl="0" eaLnBrk="1" fontAlgn="auto" latin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endParaRPr lang="en-US" altLang="zh-TW" sz="1800" dirty="0">
              <a:solidFill>
                <a:prstClr val="black"/>
              </a:solidFill>
            </a:endParaRPr>
          </a:p>
          <a:p>
            <a:pPr marL="0" marR="0" lvl="0" indent="0" algn="l" defTabSz="914400" rtl="0" eaLnBrk="1" fontAlgn="auto" latin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zh-TW" altLang="en-US" sz="1800" dirty="0">
                <a:solidFill>
                  <a:prstClr val="black"/>
                </a:solidFill>
              </a:rPr>
              <a:t>並要將此幀傳回並儲存於</a:t>
            </a:r>
            <a:r>
              <a:rPr lang="en-US" altLang="zh-TW" sz="1800" dirty="0">
                <a:solidFill>
                  <a:prstClr val="black"/>
                </a:solidFill>
              </a:rPr>
              <a:t>PC</a:t>
            </a:r>
          </a:p>
        </p:txBody>
      </p:sp>
    </p:spTree>
    <p:extLst>
      <p:ext uri="{BB962C8B-B14F-4D97-AF65-F5344CB8AC3E}">
        <p14:creationId xmlns:p14="http://schemas.microsoft.com/office/powerpoint/2010/main" val="3264464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群組 6">
            <a:extLst>
              <a:ext uri="{FF2B5EF4-FFF2-40B4-BE49-F238E27FC236}">
                <a16:creationId xmlns:a16="http://schemas.microsoft.com/office/drawing/2014/main" id="{965F5BE5-DA93-EC5C-04DA-646D3F6F6324}"/>
              </a:ext>
            </a:extLst>
          </p:cNvPr>
          <p:cNvGrpSpPr/>
          <p:nvPr/>
        </p:nvGrpSpPr>
        <p:grpSpPr>
          <a:xfrm>
            <a:off x="5223608" y="1221219"/>
            <a:ext cx="6171964" cy="5135131"/>
            <a:chOff x="5177680" y="1221219"/>
            <a:chExt cx="6171964" cy="5135131"/>
          </a:xfrm>
        </p:grpSpPr>
        <p:pic>
          <p:nvPicPr>
            <p:cNvPr id="6" name="圖片 5" descr="一張含有 螢幕擷取畫面, 鮮豔 的圖片&#10;&#10;自動產生的描述">
              <a:extLst>
                <a:ext uri="{FF2B5EF4-FFF2-40B4-BE49-F238E27FC236}">
                  <a16:creationId xmlns:a16="http://schemas.microsoft.com/office/drawing/2014/main" id="{6D629409-3C01-44CB-DAFC-F363A9BF29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t="10031" r="-159" b="12561"/>
            <a:stretch/>
          </p:blipFill>
          <p:spPr>
            <a:xfrm>
              <a:off x="5177680" y="1221219"/>
              <a:ext cx="6171964" cy="4770006"/>
            </a:xfrm>
            <a:prstGeom prst="rect">
              <a:avLst/>
            </a:prstGeom>
          </p:spPr>
        </p:pic>
        <p:sp>
          <p:nvSpPr>
            <p:cNvPr id="10" name="文字方塊 9">
              <a:extLst>
                <a:ext uri="{FF2B5EF4-FFF2-40B4-BE49-F238E27FC236}">
                  <a16:creationId xmlns:a16="http://schemas.microsoft.com/office/drawing/2014/main" id="{B8B22BBA-173A-F03C-90E8-BB562AD7F416}"/>
                </a:ext>
              </a:extLst>
            </p:cNvPr>
            <p:cNvSpPr txBox="1"/>
            <p:nvPr/>
          </p:nvSpPr>
          <p:spPr>
            <a:xfrm>
              <a:off x="7419445" y="5963188"/>
              <a:ext cx="1688435" cy="3931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圖</a:t>
              </a:r>
              <a:r>
                <a:rPr lang="en-US" altLang="zh-TW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6</a:t>
              </a:r>
              <a:r>
                <a:rPr lang="en-US" altLang="zh-TW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.</a:t>
              </a:r>
              <a:r>
                <a:rPr lang="zh-TW" altLang="en-US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測試結果</a:t>
              </a:r>
              <a:r>
                <a:rPr lang="en-US" altLang="zh-TW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2</a:t>
              </a:r>
              <a:endPara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</p:grpSp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AutoNum type="arabicPeriod" startAt="2"/>
            </a:pPr>
            <a:r>
              <a:rPr lang="en-US" altLang="zh-TW" sz="2400" b="1" dirty="0"/>
              <a:t>contours stats</a:t>
            </a:r>
          </a:p>
          <a:p>
            <a:r>
              <a:rPr lang="zh-TW" altLang="en-US" sz="1800" b="1" dirty="0"/>
              <a:t>實驗結果 </a:t>
            </a:r>
            <a:r>
              <a:rPr lang="en-US" altLang="zh-TW" sz="1800" b="1" dirty="0"/>
              <a:t>: Test_5 :</a:t>
            </a:r>
            <a:r>
              <a:rPr lang="zh-TW" altLang="en-US" sz="1800" b="1" dirty="0"/>
              <a:t> </a:t>
            </a:r>
            <a:r>
              <a:rPr lang="en-US" altLang="zh-TW" sz="1800" b="1" dirty="0"/>
              <a:t>input image : 300x195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當週進度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60</a:t>
            </a:fld>
            <a:endParaRPr lang="zh-TW" altLang="en-US"/>
          </a:p>
        </p:txBody>
      </p: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31DA0AC6-8BDB-B75E-999B-8BC6BB5D3858}"/>
              </a:ext>
            </a:extLst>
          </p:cNvPr>
          <p:cNvGrpSpPr/>
          <p:nvPr/>
        </p:nvGrpSpPr>
        <p:grpSpPr>
          <a:xfrm>
            <a:off x="4151621" y="3788229"/>
            <a:ext cx="7202179" cy="2222365"/>
            <a:chOff x="2022058" y="3963315"/>
            <a:chExt cx="7202179" cy="2222365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83D1C6A3-6210-770D-3175-8F9756BD582C}"/>
                </a:ext>
              </a:extLst>
            </p:cNvPr>
            <p:cNvSpPr/>
            <p:nvPr/>
          </p:nvSpPr>
          <p:spPr>
            <a:xfrm>
              <a:off x="3181350" y="3963315"/>
              <a:ext cx="6042887" cy="222236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4" name="文字方塊 13">
              <a:extLst>
                <a:ext uri="{FF2B5EF4-FFF2-40B4-BE49-F238E27FC236}">
                  <a16:creationId xmlns:a16="http://schemas.microsoft.com/office/drawing/2014/main" id="{7D6663BA-C5B2-90D4-E613-9A0A4A05577B}"/>
                </a:ext>
              </a:extLst>
            </p:cNvPr>
            <p:cNvSpPr txBox="1"/>
            <p:nvPr/>
          </p:nvSpPr>
          <p:spPr>
            <a:xfrm>
              <a:off x="2022058" y="4911209"/>
              <a:ext cx="11592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solidFill>
                    <a:srgbClr val="FF0000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simulation</a:t>
              </a:r>
              <a:endParaRPr lang="zh-TW" altLang="en-US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80202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AutoNum type="arabicPeriod" startAt="2"/>
            </a:pPr>
            <a:r>
              <a:rPr lang="en-US" altLang="zh-TW" sz="2400" b="1" dirty="0"/>
              <a:t>contours stats</a:t>
            </a:r>
          </a:p>
          <a:p>
            <a:r>
              <a:rPr lang="zh-TW" altLang="en-US" sz="1800" b="1" dirty="0"/>
              <a:t>實驗結果 </a:t>
            </a:r>
            <a:r>
              <a:rPr lang="en-US" altLang="zh-TW" sz="1800" b="1" dirty="0"/>
              <a:t>: Test_6</a:t>
            </a:r>
            <a:r>
              <a:rPr lang="zh-TW" altLang="en-US" sz="1800" b="1" dirty="0"/>
              <a:t> </a:t>
            </a:r>
            <a:r>
              <a:rPr lang="en-US" altLang="zh-TW" sz="1800" b="1" dirty="0"/>
              <a:t>:</a:t>
            </a:r>
            <a:r>
              <a:rPr lang="zh-TW" altLang="en-US" sz="1800" b="1" dirty="0"/>
              <a:t> </a:t>
            </a:r>
            <a:r>
              <a:rPr lang="en-US" altLang="zh-TW" sz="1800" b="1" dirty="0"/>
              <a:t>input image : 600x450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當週進度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61</a:t>
            </a:fld>
            <a:endParaRPr lang="zh-TW" altLang="en-US"/>
          </a:p>
        </p:txBody>
      </p: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53AB27CB-9DA6-158E-68A4-CD99A5F81FE6}"/>
              </a:ext>
            </a:extLst>
          </p:cNvPr>
          <p:cNvGrpSpPr/>
          <p:nvPr/>
        </p:nvGrpSpPr>
        <p:grpSpPr>
          <a:xfrm>
            <a:off x="5521751" y="1201849"/>
            <a:ext cx="5677474" cy="5119341"/>
            <a:chOff x="5521751" y="1201849"/>
            <a:chExt cx="5677474" cy="5119341"/>
          </a:xfrm>
        </p:grpSpPr>
        <p:pic>
          <p:nvPicPr>
            <p:cNvPr id="12" name="圖片 11" descr="一張含有 文字, 螢幕擷取畫面, 地圖, 藝術 的圖片&#10;&#10;自動產生的描述">
              <a:extLst>
                <a:ext uri="{FF2B5EF4-FFF2-40B4-BE49-F238E27FC236}">
                  <a16:creationId xmlns:a16="http://schemas.microsoft.com/office/drawing/2014/main" id="{EA85F8C2-B37D-1EBA-E122-18D7DB93F9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475" r="-33" b="9017"/>
            <a:stretch/>
          </p:blipFill>
          <p:spPr>
            <a:xfrm>
              <a:off x="5521751" y="1201849"/>
              <a:ext cx="5677474" cy="4796340"/>
            </a:xfrm>
            <a:prstGeom prst="rect">
              <a:avLst/>
            </a:prstGeom>
          </p:spPr>
        </p:pic>
        <p:sp>
          <p:nvSpPr>
            <p:cNvPr id="5" name="文字方塊 4">
              <a:extLst>
                <a:ext uri="{FF2B5EF4-FFF2-40B4-BE49-F238E27FC236}">
                  <a16:creationId xmlns:a16="http://schemas.microsoft.com/office/drawing/2014/main" id="{3DDF01B3-C67C-79B1-55D9-FE63FA362952}"/>
                </a:ext>
              </a:extLst>
            </p:cNvPr>
            <p:cNvSpPr txBox="1"/>
            <p:nvPr/>
          </p:nvSpPr>
          <p:spPr>
            <a:xfrm>
              <a:off x="7482064" y="5951858"/>
              <a:ext cx="16273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圖</a:t>
              </a:r>
              <a:r>
                <a:rPr lang="en-US" altLang="zh-TW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5</a:t>
              </a:r>
              <a:r>
                <a:rPr lang="en-US" altLang="zh-TW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.</a:t>
              </a:r>
              <a:r>
                <a:rPr lang="zh-TW" altLang="en-US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測試結果</a:t>
              </a:r>
              <a:r>
                <a:rPr lang="en-US" altLang="zh-TW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</a:t>
              </a:r>
              <a:endPara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0" name="群組 9">
            <a:extLst>
              <a:ext uri="{FF2B5EF4-FFF2-40B4-BE49-F238E27FC236}">
                <a16:creationId xmlns:a16="http://schemas.microsoft.com/office/drawing/2014/main" id="{E23CB110-4BDD-895C-F370-855CDAA23527}"/>
              </a:ext>
            </a:extLst>
          </p:cNvPr>
          <p:cNvGrpSpPr/>
          <p:nvPr/>
        </p:nvGrpSpPr>
        <p:grpSpPr>
          <a:xfrm>
            <a:off x="4362459" y="3753393"/>
            <a:ext cx="7115438" cy="2244795"/>
            <a:chOff x="2542367" y="3902899"/>
            <a:chExt cx="7115438" cy="2244795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0B0071B9-23A1-ED02-01AA-9B16BA2DA3AF}"/>
                </a:ext>
              </a:extLst>
            </p:cNvPr>
            <p:cNvSpPr/>
            <p:nvPr/>
          </p:nvSpPr>
          <p:spPr>
            <a:xfrm>
              <a:off x="3701659" y="3902899"/>
              <a:ext cx="5956146" cy="224479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037B7E39-A313-E2C8-0EE4-A77F7F92EF6F}"/>
                </a:ext>
              </a:extLst>
            </p:cNvPr>
            <p:cNvSpPr txBox="1"/>
            <p:nvPr/>
          </p:nvSpPr>
          <p:spPr>
            <a:xfrm>
              <a:off x="2542367" y="4840630"/>
              <a:ext cx="11592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solidFill>
                    <a:srgbClr val="FF0000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simulation</a:t>
              </a:r>
              <a:endParaRPr lang="zh-TW" altLang="en-US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82050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zh-TW" altLang="en-US" sz="1800" dirty="0"/>
              <a:t>某些情況下</a:t>
            </a:r>
            <a:r>
              <a:rPr lang="en-US" altLang="zh-TW" sz="1800" dirty="0"/>
              <a:t>(contours</a:t>
            </a:r>
            <a:r>
              <a:rPr lang="zh-TW" altLang="en-US" sz="1800" dirty="0"/>
              <a:t>為右上左下排列</a:t>
            </a:r>
            <a:r>
              <a:rPr lang="en-US" altLang="zh-TW" sz="1800" dirty="0"/>
              <a:t>?)</a:t>
            </a:r>
            <a:r>
              <a:rPr lang="zh-TW" altLang="en-US" sz="1800" dirty="0"/>
              <a:t>，二次掃描結果會出現錯誤</a:t>
            </a:r>
            <a:endParaRPr lang="en-US" altLang="zh-TW" sz="1800" dirty="0"/>
          </a:p>
          <a:p>
            <a:pPr marL="342900" indent="-342900">
              <a:buFont typeface="+mj-lt"/>
              <a:buAutoNum type="arabicPeriod"/>
            </a:pPr>
            <a:endParaRPr lang="en-US" altLang="zh-TW" sz="1800" dirty="0"/>
          </a:p>
          <a:p>
            <a:pPr marL="342900" indent="-342900">
              <a:buFont typeface="+mj-lt"/>
              <a:buAutoNum type="arabicPeriod"/>
            </a:pPr>
            <a:r>
              <a:rPr lang="en-US" altLang="zh-TW" sz="1800" dirty="0"/>
              <a:t>stats</a:t>
            </a:r>
            <a:r>
              <a:rPr lang="zh-TW" altLang="en-US" sz="1800" dirty="0"/>
              <a:t>存在錯誤</a:t>
            </a:r>
            <a:endParaRPr lang="en-US" altLang="zh-TW" sz="1800" dirty="0"/>
          </a:p>
          <a:p>
            <a:pPr marL="342900" indent="-342900">
              <a:buFont typeface="+mj-lt"/>
              <a:buAutoNum type="arabicPeriod"/>
            </a:pPr>
            <a:endParaRPr lang="zh-TW" altLang="en-US" sz="1800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問題紀錄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62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508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zh-TW" sz="1800" dirty="0">
                <a:hlinkClick r:id="rId2"/>
              </a:rPr>
              <a:t>https://blog.csdn.net/taowei1314520/article/details/88622264?spm=1001.2014.3001.5502</a:t>
            </a:r>
            <a:endParaRPr lang="en-US" altLang="zh-TW" sz="1800" dirty="0"/>
          </a:p>
          <a:p>
            <a:pPr marL="342900" indent="-342900">
              <a:buFont typeface="+mj-lt"/>
              <a:buAutoNum type="arabicPeriod"/>
            </a:pPr>
            <a:r>
              <a:rPr lang="en-US" altLang="zh-TW" sz="1800" dirty="0">
                <a:hlinkClick r:id="rId3"/>
              </a:rPr>
              <a:t>https://blog.csdn.net/weixin_41445387/article/details/116275486?spm=1001.2014.3001.5501</a:t>
            </a:r>
            <a:endParaRPr lang="en-US" altLang="zh-TW" sz="1800" dirty="0"/>
          </a:p>
          <a:p>
            <a:pPr marL="342900" indent="-342900">
              <a:buFont typeface="+mj-lt"/>
              <a:buAutoNum type="arabicPeriod"/>
            </a:pPr>
            <a:r>
              <a:rPr lang="en-US" altLang="zh-TW" sz="1800" dirty="0">
                <a:hlinkClick r:id="rId4"/>
              </a:rPr>
              <a:t>https://www.analog.com/media/en/technical-documentation/user-guides/ADV7511_Programming_Guide.pdf</a:t>
            </a:r>
            <a:endParaRPr lang="en-US" altLang="zh-TW" sz="1800" dirty="0"/>
          </a:p>
          <a:p>
            <a:pPr marL="342900" indent="-342900">
              <a:buFont typeface="+mj-lt"/>
              <a:buAutoNum type="arabicPeriod"/>
            </a:pPr>
            <a:r>
              <a:rPr lang="en-US" altLang="zh-TW" sz="1800" dirty="0">
                <a:hlinkClick r:id="rId5"/>
              </a:rPr>
              <a:t>https://www.analog.com/media/en/technical-documentation/user-guides/ADV7511_Hardware_Users_Guide.pdf</a:t>
            </a:r>
            <a:endParaRPr lang="en-US" altLang="zh-TW" sz="1800" dirty="0"/>
          </a:p>
          <a:p>
            <a:pPr marL="342900" indent="-342900">
              <a:buFont typeface="+mj-lt"/>
              <a:buAutoNum type="arabicPeriod"/>
            </a:pPr>
            <a:r>
              <a:rPr lang="en-US" altLang="zh-TW" sz="1800" dirty="0">
                <a:hlinkClick r:id="rId6"/>
              </a:rPr>
              <a:t>https://docs.xilinx.com/r/en-US/pg020_axi_vdma/AXI-Video-Direct-Memory-Access-v6.3-LogiCORE-IP-Product-Guide</a:t>
            </a:r>
            <a:endParaRPr lang="en-US" altLang="zh-TW" sz="1800" dirty="0"/>
          </a:p>
          <a:p>
            <a:pPr marL="342900" indent="-342900">
              <a:buFont typeface="+mj-lt"/>
              <a:buAutoNum type="arabicPeriod"/>
            </a:pPr>
            <a:r>
              <a:rPr lang="en-US" altLang="zh-TW" sz="1800" dirty="0">
                <a:hlinkClick r:id="rId7"/>
              </a:rPr>
              <a:t>https://blog.csdn.net/Pieces_thinking/article/details/124335670</a:t>
            </a:r>
            <a:endParaRPr lang="en-US" altLang="zh-TW" sz="1800" dirty="0"/>
          </a:p>
          <a:p>
            <a:pPr marL="342900" indent="-342900">
              <a:buFont typeface="+mj-lt"/>
              <a:buAutoNum type="arabicPeriod"/>
            </a:pPr>
            <a:r>
              <a:rPr lang="en-US" altLang="zh-TW" sz="1800" dirty="0">
                <a:hlinkClick r:id="rId8"/>
              </a:rPr>
              <a:t>https://docs.xilinx.com/r/en-US/pg016_v_tc/Video-Timing-Controller-v6.2-LogiCORE-IP-Product-Guide</a:t>
            </a:r>
            <a:endParaRPr lang="en-US" altLang="zh-TW" sz="1800" dirty="0"/>
          </a:p>
          <a:p>
            <a:pPr marL="342900" indent="-342900">
              <a:buFont typeface="+mj-lt"/>
              <a:buAutoNum type="arabicPeriod"/>
            </a:pPr>
            <a:r>
              <a:rPr lang="en-US" altLang="zh-TW" sz="1800" dirty="0">
                <a:hlinkClick r:id="rId9"/>
              </a:rPr>
              <a:t>https://blog.csdn.net/u014586651/article/details/124019316</a:t>
            </a:r>
            <a:endParaRPr lang="en-US" altLang="zh-TW" sz="1800" dirty="0"/>
          </a:p>
          <a:p>
            <a:pPr marL="342900" indent="-342900">
              <a:buFont typeface="+mj-lt"/>
              <a:buAutoNum type="arabicPeriod"/>
            </a:pPr>
            <a:r>
              <a:rPr lang="en-US" altLang="zh-TW" sz="1800" dirty="0">
                <a:hlinkClick r:id="rId10"/>
              </a:rPr>
              <a:t>https://docs.xilinx.com/v/u/en-US/pg044_v_axis_vid_out</a:t>
            </a:r>
            <a:endParaRPr lang="en-US" altLang="zh-TW" sz="1800" dirty="0"/>
          </a:p>
          <a:p>
            <a:pPr marL="342900" indent="-342900">
              <a:buFont typeface="+mj-lt"/>
              <a:buAutoNum type="arabicPeriod"/>
            </a:pPr>
            <a:endParaRPr lang="en-US" altLang="zh-TW" sz="1800" dirty="0"/>
          </a:p>
          <a:p>
            <a:pPr marL="342900" indent="-342900">
              <a:buFont typeface="+mj-lt"/>
              <a:buAutoNum type="arabicPeriod"/>
            </a:pPr>
            <a:endParaRPr lang="en-US" altLang="zh-TW" sz="1800" dirty="0"/>
          </a:p>
          <a:p>
            <a:pPr marL="342900" indent="-342900">
              <a:buFont typeface="+mj-lt"/>
              <a:buAutoNum type="arabicPeriod"/>
            </a:pPr>
            <a:endParaRPr lang="en-US" altLang="zh-TW" sz="1800" dirty="0"/>
          </a:p>
          <a:p>
            <a:pPr marL="342900" indent="-342900">
              <a:buFont typeface="+mj-lt"/>
              <a:buAutoNum type="arabicPeriod"/>
            </a:pPr>
            <a:endParaRPr lang="en-US" altLang="zh-TW" sz="1800" dirty="0"/>
          </a:p>
          <a:p>
            <a:pPr marL="342900" indent="-342900">
              <a:buFont typeface="+mj-lt"/>
              <a:buAutoNum type="arabicPeriod"/>
            </a:pPr>
            <a:endParaRPr lang="zh-TW" altLang="en-US" sz="1800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參考資料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63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01211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b="1" dirty="0"/>
              <a:t>Breakdown</a:t>
            </a:r>
            <a:endParaRPr lang="zh-TW" altLang="en-US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專案架構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64</a:t>
            </a:fld>
            <a:endParaRPr lang="zh-TW" altLang="en-US"/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D744FB1D-4EA6-314B-AD36-B387576453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19421" y="1606188"/>
            <a:ext cx="11353158" cy="422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194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b="1" dirty="0"/>
              <a:t>Breakdown</a:t>
            </a:r>
            <a:endParaRPr lang="zh-TW" altLang="en-US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專案架構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65</a:t>
            </a:fld>
            <a:endParaRPr lang="zh-TW" altLang="en-US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F08BEF6C-0149-C683-AC66-650F22F278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624453" y="1606188"/>
            <a:ext cx="4986146" cy="4419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1199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b="1" dirty="0"/>
              <a:t>Breakdown</a:t>
            </a:r>
            <a:endParaRPr lang="zh-TW" altLang="en-US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專案架構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66</a:t>
            </a:fld>
            <a:endParaRPr lang="zh-TW" altLang="en-US"/>
          </a:p>
        </p:txBody>
      </p:sp>
      <p:pic>
        <p:nvPicPr>
          <p:cNvPr id="7" name="Picture 2">
            <a:hlinkClick r:id="rId3" action="ppaction://hlinksldjump"/>
            <a:extLst>
              <a:ext uri="{FF2B5EF4-FFF2-40B4-BE49-F238E27FC236}">
                <a16:creationId xmlns:a16="http://schemas.microsoft.com/office/drawing/2014/main" id="{4780489A-960A-B902-092C-1648ACEEF2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477" y="1606188"/>
            <a:ext cx="5758098" cy="4471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8083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01850"/>
            <a:ext cx="10515600" cy="5037776"/>
          </a:xfrm>
        </p:spPr>
        <p:txBody>
          <a:bodyPr/>
          <a:lstStyle/>
          <a:p>
            <a:r>
              <a:rPr lang="en-US" altLang="zh-TW" sz="2400" b="1" dirty="0"/>
              <a:t>Architecture</a:t>
            </a:r>
            <a:endParaRPr lang="zh-TW" altLang="en-US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專案架構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67</a:t>
            </a:fld>
            <a:endParaRPr lang="zh-TW" alt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D59D9EF4-0388-F0CF-B3F8-014CFA561E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674631" y="1316350"/>
            <a:ext cx="7511186" cy="50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9240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b="1"/>
              <a:t>Architecture</a:t>
            </a:r>
            <a:endParaRPr lang="zh-TW" altLang="en-US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專案架構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68</a:t>
            </a:fld>
            <a:endParaRPr lang="zh-TW" altLang="en-US"/>
          </a:p>
        </p:txBody>
      </p:sp>
      <p:pic>
        <p:nvPicPr>
          <p:cNvPr id="7" name="Picture 2">
            <a:hlinkClick r:id="rId2" action="ppaction://hlinksldjump"/>
            <a:extLst>
              <a:ext uri="{FF2B5EF4-FFF2-40B4-BE49-F238E27FC236}">
                <a16:creationId xmlns:a16="http://schemas.microsoft.com/office/drawing/2014/main" id="{C5551786-008D-C510-6649-139A4B97EA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680859" y="1314126"/>
            <a:ext cx="7511186" cy="50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60751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b="1" dirty="0"/>
              <a:t>PL</a:t>
            </a:r>
            <a:r>
              <a:rPr lang="zh-TW" altLang="en-US" sz="2400" b="1" dirty="0"/>
              <a:t>端</a:t>
            </a:r>
            <a:endParaRPr lang="en-US" altLang="zh-TW" sz="2400" b="1" dirty="0"/>
          </a:p>
          <a:p>
            <a:r>
              <a:rPr lang="en-US" altLang="zh-TW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VDMA:</a:t>
            </a:r>
            <a:r>
              <a:rPr lang="zh-TW" altLang="en-US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1800" kern="100" dirty="0">
                <a:cs typeface="Times New Roman" panose="02020603050405020304" pitchFamily="18" charset="0"/>
              </a:rPr>
              <a:t>Block Diagram</a:t>
            </a:r>
            <a:endParaRPr lang="en-US" altLang="zh-TW" sz="18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zh-TW" altLang="en-US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API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69</a:t>
            </a:fld>
            <a:endParaRPr lang="zh-TW" altLang="en-US"/>
          </a:p>
        </p:txBody>
      </p:sp>
      <p:sp>
        <p:nvSpPr>
          <p:cNvPr id="17" name="圓形: 空心 16">
            <a:hlinkClick r:id="rId3" action="ppaction://hlinksldjump"/>
            <a:extLst>
              <a:ext uri="{FF2B5EF4-FFF2-40B4-BE49-F238E27FC236}">
                <a16:creationId xmlns:a16="http://schemas.microsoft.com/office/drawing/2014/main" id="{40C62D00-DF83-6199-DB8C-2708779591A9}"/>
              </a:ext>
            </a:extLst>
          </p:cNvPr>
          <p:cNvSpPr/>
          <p:nvPr/>
        </p:nvSpPr>
        <p:spPr>
          <a:xfrm flipV="1">
            <a:off x="838200" y="1116125"/>
            <a:ext cx="57150" cy="57150"/>
          </a:xfrm>
          <a:prstGeom prst="donu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pic>
        <p:nvPicPr>
          <p:cNvPr id="9" name="圖片 8">
            <a:hlinkClick r:id="rId4" action="ppaction://hlinksldjump"/>
            <a:extLst>
              <a:ext uri="{FF2B5EF4-FFF2-40B4-BE49-F238E27FC236}">
                <a16:creationId xmlns:a16="http://schemas.microsoft.com/office/drawing/2014/main" id="{D499F427-BD5B-12B2-18C7-99B021A6F15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1" t="8159" r="-874"/>
          <a:stretch/>
        </p:blipFill>
        <p:spPr>
          <a:xfrm>
            <a:off x="3881014" y="2395728"/>
            <a:ext cx="4429971" cy="2649402"/>
          </a:xfrm>
          <a:prstGeom prst="rect">
            <a:avLst/>
          </a:prstGeom>
        </p:spPr>
      </p:pic>
      <p:grpSp>
        <p:nvGrpSpPr>
          <p:cNvPr id="10" name="群組 9">
            <a:extLst>
              <a:ext uri="{FF2B5EF4-FFF2-40B4-BE49-F238E27FC236}">
                <a16:creationId xmlns:a16="http://schemas.microsoft.com/office/drawing/2014/main" id="{E2DD537C-BA04-22D6-1E26-4F586F34AE93}"/>
              </a:ext>
            </a:extLst>
          </p:cNvPr>
          <p:cNvGrpSpPr/>
          <p:nvPr/>
        </p:nvGrpSpPr>
        <p:grpSpPr>
          <a:xfrm>
            <a:off x="3959352" y="3429000"/>
            <a:ext cx="4273294" cy="1472184"/>
            <a:chOff x="3959352" y="3429000"/>
            <a:chExt cx="4273294" cy="1472184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83F513E8-7A18-15DC-797D-DB06D4A9E4C6}"/>
                </a:ext>
              </a:extLst>
            </p:cNvPr>
            <p:cNvSpPr/>
            <p:nvPr/>
          </p:nvSpPr>
          <p:spPr>
            <a:xfrm>
              <a:off x="3959352" y="3429000"/>
              <a:ext cx="1527048" cy="147218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8B900CB0-8F62-3E88-A02E-61D6C1FDEB3B}"/>
                </a:ext>
              </a:extLst>
            </p:cNvPr>
            <p:cNvSpPr/>
            <p:nvPr/>
          </p:nvSpPr>
          <p:spPr>
            <a:xfrm>
              <a:off x="6903719" y="4040455"/>
              <a:ext cx="1328927" cy="38524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5063114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專案需求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F9E983-480B-48C5-9E0F-D21C0DFBB5C0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</p:txBody>
      </p:sp>
      <p:sp>
        <p:nvSpPr>
          <p:cNvPr id="7" name="內容版面配置區 1">
            <a:extLst>
              <a:ext uri="{FF2B5EF4-FFF2-40B4-BE49-F238E27FC236}">
                <a16:creationId xmlns:a16="http://schemas.microsoft.com/office/drawing/2014/main" id="{58EF35FD-E8AA-443D-9B5C-27CAAB2641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201850"/>
            <a:ext cx="3507377" cy="357320"/>
          </a:xfrm>
        </p:spPr>
        <p:txBody>
          <a:bodyPr>
            <a:noAutofit/>
          </a:bodyPr>
          <a:lstStyle/>
          <a:p>
            <a:r>
              <a:rPr lang="zh-TW" altLang="en-US" sz="2400" b="1" dirty="0"/>
              <a:t>影像處理之軟硬體協同</a:t>
            </a:r>
            <a:endParaRPr lang="en-US" altLang="zh-TW" sz="2400" b="1" dirty="0"/>
          </a:p>
        </p:txBody>
      </p:sp>
      <p:sp>
        <p:nvSpPr>
          <p:cNvPr id="52" name="內容版面配置區 1">
            <a:extLst>
              <a:ext uri="{FF2B5EF4-FFF2-40B4-BE49-F238E27FC236}">
                <a16:creationId xmlns:a16="http://schemas.microsoft.com/office/drawing/2014/main" id="{4C4D88A8-83A5-D301-08C0-D5750A1611FF}"/>
              </a:ext>
            </a:extLst>
          </p:cNvPr>
          <p:cNvSpPr txBox="1">
            <a:spLocks/>
          </p:cNvSpPr>
          <p:nvPr/>
        </p:nvSpPr>
        <p:spPr>
          <a:xfrm>
            <a:off x="838200" y="1559170"/>
            <a:ext cx="10802416" cy="46804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AutoNum type="arabicPeriod" startAt="5"/>
              <a:defRPr/>
            </a:pPr>
            <a:r>
              <a:rPr lang="zh-TW" altLang="en-US" sz="2000" b="1" dirty="0">
                <a:solidFill>
                  <a:prstClr val="black"/>
                </a:solidFill>
              </a:rPr>
              <a:t>驗收</a:t>
            </a:r>
            <a:r>
              <a:rPr lang="en-US" altLang="zh-TW" sz="2000" b="1" dirty="0">
                <a:solidFill>
                  <a:prstClr val="black"/>
                </a:solidFill>
              </a:rPr>
              <a:t>:  </a:t>
            </a:r>
            <a:r>
              <a:rPr lang="en-US" altLang="zh-TW" sz="2000" dirty="0">
                <a:solidFill>
                  <a:prstClr val="black"/>
                </a:solidFill>
              </a:rPr>
              <a:t>(5)Web</a:t>
            </a:r>
            <a:r>
              <a:rPr lang="zh-TW" altLang="en-US" sz="2000" dirty="0">
                <a:solidFill>
                  <a:prstClr val="black"/>
                </a:solidFill>
              </a:rPr>
              <a:t>呈現</a:t>
            </a:r>
            <a:endParaRPr lang="en-US" altLang="zh-TW" sz="2000" dirty="0">
              <a:solidFill>
                <a:prstClr val="black"/>
              </a:solidFill>
            </a:endParaRPr>
          </a:p>
          <a:p>
            <a:pPr marL="457200" indent="-457200">
              <a:buFont typeface="Arial" panose="020B0604020202020204" pitchFamily="34" charset="0"/>
              <a:buAutoNum type="arabicPeriod" startAt="5"/>
              <a:defRPr/>
            </a:pPr>
            <a:endParaRPr lang="en-US" altLang="zh-TW" sz="1800" dirty="0">
              <a:solidFill>
                <a:prstClr val="black"/>
              </a:solidFill>
            </a:endParaRPr>
          </a:p>
          <a:p>
            <a:pPr marL="0" indent="0">
              <a:buNone/>
              <a:defRPr/>
            </a:pPr>
            <a:r>
              <a:rPr lang="zh-TW" altLang="en-US" sz="1800" dirty="0">
                <a:solidFill>
                  <a:prstClr val="black"/>
                </a:solidFill>
              </a:rPr>
              <a:t>實驗情境 </a:t>
            </a:r>
            <a:r>
              <a:rPr lang="en-US" altLang="zh-TW" sz="1800" dirty="0">
                <a:solidFill>
                  <a:prstClr val="black"/>
                </a:solidFill>
              </a:rPr>
              <a:t>:</a:t>
            </a:r>
            <a:r>
              <a:rPr lang="zh-TW" altLang="en-US" sz="1800" dirty="0">
                <a:solidFill>
                  <a:prstClr val="black"/>
                </a:solidFill>
              </a:rPr>
              <a:t> 透過</a:t>
            </a:r>
            <a:r>
              <a:rPr lang="en-US" altLang="zh-TW" sz="1800" dirty="0">
                <a:solidFill>
                  <a:prstClr val="black"/>
                </a:solidFill>
              </a:rPr>
              <a:t>Web</a:t>
            </a:r>
            <a:r>
              <a:rPr lang="zh-TW" altLang="en-US" sz="1800" dirty="0">
                <a:solidFill>
                  <a:prstClr val="black"/>
                </a:solidFill>
              </a:rPr>
              <a:t>能完成對系統的操作，且在發生中斷後能夠顯示出影像。</a:t>
            </a:r>
            <a:endParaRPr lang="en-US" altLang="zh-TW" sz="1800" dirty="0">
              <a:solidFill>
                <a:prstClr val="black"/>
              </a:solidFill>
            </a:endParaRPr>
          </a:p>
          <a:p>
            <a:pPr marL="0" marR="0" lvl="0" indent="0" algn="l" defTabSz="914400" rtl="0" eaLnBrk="1" fontAlgn="auto" latin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endParaRPr lang="en-US" altLang="zh-TW" sz="1800" dirty="0">
              <a:solidFill>
                <a:prstClr val="black"/>
              </a:solidFill>
            </a:endParaRPr>
          </a:p>
          <a:p>
            <a:pPr marL="0" marR="0" lvl="0" indent="0" algn="l" defTabSz="914400" rtl="0" eaLnBrk="1" fontAlgn="auto" latin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zh-TW" altLang="en-US" sz="1800" dirty="0">
                <a:solidFill>
                  <a:prstClr val="black"/>
                </a:solidFill>
              </a:rPr>
              <a:t>驗證流程 </a:t>
            </a:r>
            <a:r>
              <a:rPr lang="en-US" altLang="zh-TW" sz="1800" dirty="0">
                <a:solidFill>
                  <a:prstClr val="black"/>
                </a:solidFill>
              </a:rPr>
              <a:t>:</a:t>
            </a:r>
            <a:r>
              <a:rPr lang="zh-TW" altLang="en-US" sz="1800" dirty="0">
                <a:solidFill>
                  <a:prstClr val="black"/>
                </a:solidFill>
              </a:rPr>
              <a:t> 由設定條件開始，並開始執行，當發生中斷後，影像正確顯示。</a:t>
            </a:r>
            <a:endParaRPr lang="en-US" altLang="zh-TW" sz="18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5672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b="1" dirty="0"/>
              <a:t>PL</a:t>
            </a:r>
            <a:r>
              <a:rPr lang="zh-TW" altLang="en-US" sz="2400" b="1" dirty="0"/>
              <a:t>端</a:t>
            </a:r>
            <a:endParaRPr lang="en-US" altLang="zh-TW" sz="2400" b="1" dirty="0"/>
          </a:p>
          <a:p>
            <a:r>
              <a:rPr lang="en-US" altLang="zh-TW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VDMA:</a:t>
            </a:r>
            <a:r>
              <a:rPr lang="zh-TW" altLang="en-US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1800" kern="100" dirty="0">
                <a:cs typeface="Times New Roman" panose="02020603050405020304" pitchFamily="18" charset="0"/>
              </a:rPr>
              <a:t>Block Diagram</a:t>
            </a:r>
            <a:endParaRPr lang="en-US" altLang="zh-TW" sz="18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zh-TW" altLang="en-US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API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70</a:t>
            </a:fld>
            <a:endParaRPr lang="zh-TW" altLang="en-US"/>
          </a:p>
        </p:txBody>
      </p:sp>
      <p:sp>
        <p:nvSpPr>
          <p:cNvPr id="17" name="圓形: 空心 16">
            <a:hlinkClick r:id="rId3" action="ppaction://hlinksldjump"/>
            <a:extLst>
              <a:ext uri="{FF2B5EF4-FFF2-40B4-BE49-F238E27FC236}">
                <a16:creationId xmlns:a16="http://schemas.microsoft.com/office/drawing/2014/main" id="{40C62D00-DF83-6199-DB8C-2708779591A9}"/>
              </a:ext>
            </a:extLst>
          </p:cNvPr>
          <p:cNvSpPr/>
          <p:nvPr/>
        </p:nvSpPr>
        <p:spPr>
          <a:xfrm flipV="1">
            <a:off x="838200" y="1116125"/>
            <a:ext cx="57150" cy="57150"/>
          </a:xfrm>
          <a:prstGeom prst="donu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pic>
        <p:nvPicPr>
          <p:cNvPr id="9" name="圖片 8">
            <a:hlinkClick r:id="rId4" action="ppaction://hlinksldjump"/>
            <a:extLst>
              <a:ext uri="{FF2B5EF4-FFF2-40B4-BE49-F238E27FC236}">
                <a16:creationId xmlns:a16="http://schemas.microsoft.com/office/drawing/2014/main" id="{D499F427-BD5B-12B2-18C7-99B021A6F15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1" t="8159" r="-874"/>
          <a:stretch/>
        </p:blipFill>
        <p:spPr>
          <a:xfrm>
            <a:off x="3881014" y="2395728"/>
            <a:ext cx="4429971" cy="2649402"/>
          </a:xfrm>
          <a:prstGeom prst="rect">
            <a:avLst/>
          </a:prstGeom>
        </p:spPr>
      </p:pic>
      <p:grpSp>
        <p:nvGrpSpPr>
          <p:cNvPr id="10" name="群組 9">
            <a:extLst>
              <a:ext uri="{FF2B5EF4-FFF2-40B4-BE49-F238E27FC236}">
                <a16:creationId xmlns:a16="http://schemas.microsoft.com/office/drawing/2014/main" id="{E2DD537C-BA04-22D6-1E26-4F586F34AE93}"/>
              </a:ext>
            </a:extLst>
          </p:cNvPr>
          <p:cNvGrpSpPr/>
          <p:nvPr/>
        </p:nvGrpSpPr>
        <p:grpSpPr>
          <a:xfrm>
            <a:off x="3959352" y="2568271"/>
            <a:ext cx="4273294" cy="1028369"/>
            <a:chOff x="3959352" y="2568271"/>
            <a:chExt cx="4273294" cy="1028369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83F513E8-7A18-15DC-797D-DB06D4A9E4C6}"/>
                </a:ext>
              </a:extLst>
            </p:cNvPr>
            <p:cNvSpPr/>
            <p:nvPr/>
          </p:nvSpPr>
          <p:spPr>
            <a:xfrm>
              <a:off x="3959352" y="2568271"/>
              <a:ext cx="1527048" cy="4594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8B900CB0-8F62-3E88-A02E-61D6C1FDEB3B}"/>
                </a:ext>
              </a:extLst>
            </p:cNvPr>
            <p:cNvSpPr/>
            <p:nvPr/>
          </p:nvSpPr>
          <p:spPr>
            <a:xfrm>
              <a:off x="6705599" y="2933015"/>
              <a:ext cx="1527047" cy="66362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382077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b="1" dirty="0"/>
              <a:t>PL</a:t>
            </a:r>
            <a:r>
              <a:rPr lang="zh-TW" altLang="en-US" sz="2400" b="1" dirty="0"/>
              <a:t>端</a:t>
            </a:r>
            <a:endParaRPr lang="en-US" altLang="zh-TW" sz="2400" b="1" dirty="0"/>
          </a:p>
          <a:p>
            <a:r>
              <a:rPr lang="en-US" altLang="zh-TW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VDMA:</a:t>
            </a:r>
            <a:r>
              <a:rPr lang="zh-TW" altLang="en-US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1800" kern="100" dirty="0">
                <a:cs typeface="Times New Roman" panose="02020603050405020304" pitchFamily="18" charset="0"/>
              </a:rPr>
              <a:t>Block Diagram</a:t>
            </a:r>
            <a:endParaRPr lang="en-US" altLang="zh-TW" sz="18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zh-TW" altLang="en-US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API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71</a:t>
            </a:fld>
            <a:endParaRPr lang="zh-TW" altLang="en-US"/>
          </a:p>
        </p:txBody>
      </p:sp>
      <p:sp>
        <p:nvSpPr>
          <p:cNvPr id="17" name="圓形: 空心 16">
            <a:hlinkClick r:id="rId3" action="ppaction://hlinksldjump"/>
            <a:extLst>
              <a:ext uri="{FF2B5EF4-FFF2-40B4-BE49-F238E27FC236}">
                <a16:creationId xmlns:a16="http://schemas.microsoft.com/office/drawing/2014/main" id="{40C62D00-DF83-6199-DB8C-2708779591A9}"/>
              </a:ext>
            </a:extLst>
          </p:cNvPr>
          <p:cNvSpPr/>
          <p:nvPr/>
        </p:nvSpPr>
        <p:spPr>
          <a:xfrm flipV="1">
            <a:off x="838200" y="1116125"/>
            <a:ext cx="57150" cy="57150"/>
          </a:xfrm>
          <a:prstGeom prst="donu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pic>
        <p:nvPicPr>
          <p:cNvPr id="9" name="圖片 8">
            <a:hlinkClick r:id="rId4" action="ppaction://hlinksldjump"/>
            <a:extLst>
              <a:ext uri="{FF2B5EF4-FFF2-40B4-BE49-F238E27FC236}">
                <a16:creationId xmlns:a16="http://schemas.microsoft.com/office/drawing/2014/main" id="{D499F427-BD5B-12B2-18C7-99B021A6F15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1" t="8159" r="-874"/>
          <a:stretch/>
        </p:blipFill>
        <p:spPr>
          <a:xfrm>
            <a:off x="3881014" y="2395728"/>
            <a:ext cx="4429971" cy="2649402"/>
          </a:xfrm>
          <a:prstGeom prst="rect">
            <a:avLst/>
          </a:prstGeom>
        </p:spPr>
      </p:pic>
      <p:grpSp>
        <p:nvGrpSpPr>
          <p:cNvPr id="10" name="群組 9">
            <a:extLst>
              <a:ext uri="{FF2B5EF4-FFF2-40B4-BE49-F238E27FC236}">
                <a16:creationId xmlns:a16="http://schemas.microsoft.com/office/drawing/2014/main" id="{E2DD537C-BA04-22D6-1E26-4F586F34AE93}"/>
              </a:ext>
            </a:extLst>
          </p:cNvPr>
          <p:cNvGrpSpPr/>
          <p:nvPr/>
        </p:nvGrpSpPr>
        <p:grpSpPr>
          <a:xfrm>
            <a:off x="3959352" y="3035122"/>
            <a:ext cx="4273294" cy="1017119"/>
            <a:chOff x="3959352" y="3035122"/>
            <a:chExt cx="4273294" cy="1017119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83F513E8-7A18-15DC-797D-DB06D4A9E4C6}"/>
                </a:ext>
              </a:extLst>
            </p:cNvPr>
            <p:cNvSpPr/>
            <p:nvPr/>
          </p:nvSpPr>
          <p:spPr>
            <a:xfrm>
              <a:off x="3959352" y="3035122"/>
              <a:ext cx="2136648" cy="4594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8B900CB0-8F62-3E88-A02E-61D6C1FDEB3B}"/>
                </a:ext>
              </a:extLst>
            </p:cNvPr>
            <p:cNvSpPr/>
            <p:nvPr/>
          </p:nvSpPr>
          <p:spPr>
            <a:xfrm>
              <a:off x="6095999" y="3592832"/>
              <a:ext cx="2136647" cy="4594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143145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hlinkClick r:id="rId3" action="ppaction://hlinksldjump"/>
            <a:extLst>
              <a:ext uri="{FF2B5EF4-FFF2-40B4-BE49-F238E27FC236}">
                <a16:creationId xmlns:a16="http://schemas.microsoft.com/office/drawing/2014/main" id="{DAB01C5E-0032-C46E-23E9-4B763616E1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1981" y="2037034"/>
            <a:ext cx="3524368" cy="2616127"/>
          </a:xfrm>
          <a:prstGeom prst="rect">
            <a:avLst/>
          </a:prstGeom>
        </p:spPr>
      </p:pic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b="1" dirty="0"/>
              <a:t>PL</a:t>
            </a:r>
            <a:r>
              <a:rPr lang="zh-TW" altLang="en-US" sz="2400" b="1" dirty="0"/>
              <a:t>端</a:t>
            </a:r>
            <a:endParaRPr lang="en-US" altLang="zh-TW" sz="2400" b="1" dirty="0"/>
          </a:p>
          <a:p>
            <a:r>
              <a:rPr lang="en-US" altLang="zh-TW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Video Timing Controller:</a:t>
            </a:r>
            <a:r>
              <a:rPr lang="zh-TW" altLang="en-US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Block Diagram</a:t>
            </a:r>
          </a:p>
          <a:p>
            <a:endParaRPr lang="zh-TW" altLang="en-US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API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72</a:t>
            </a:fld>
            <a:endParaRPr lang="zh-TW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369196F0-21B1-D40B-C15A-FD96D6EBA178}"/>
              </a:ext>
            </a:extLst>
          </p:cNvPr>
          <p:cNvSpPr/>
          <p:nvPr/>
        </p:nvSpPr>
        <p:spPr>
          <a:xfrm>
            <a:off x="4171981" y="2793999"/>
            <a:ext cx="1212819" cy="118872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7" name="圓形: 空心 16">
            <a:hlinkClick r:id="rId5" action="ppaction://hlinksldjump"/>
            <a:extLst>
              <a:ext uri="{FF2B5EF4-FFF2-40B4-BE49-F238E27FC236}">
                <a16:creationId xmlns:a16="http://schemas.microsoft.com/office/drawing/2014/main" id="{5C87BCF5-D6AB-CFA3-55F4-1DCC258C6B32}"/>
              </a:ext>
            </a:extLst>
          </p:cNvPr>
          <p:cNvSpPr/>
          <p:nvPr/>
        </p:nvSpPr>
        <p:spPr>
          <a:xfrm flipV="1">
            <a:off x="838200" y="1116125"/>
            <a:ext cx="57150" cy="57150"/>
          </a:xfrm>
          <a:prstGeom prst="donu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1342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hlinkClick r:id="rId3" action="ppaction://hlinksldjump"/>
            <a:extLst>
              <a:ext uri="{FF2B5EF4-FFF2-40B4-BE49-F238E27FC236}">
                <a16:creationId xmlns:a16="http://schemas.microsoft.com/office/drawing/2014/main" id="{DAB01C5E-0032-C46E-23E9-4B763616E1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1981" y="2037034"/>
            <a:ext cx="3524368" cy="2616127"/>
          </a:xfrm>
          <a:prstGeom prst="rect">
            <a:avLst/>
          </a:prstGeom>
        </p:spPr>
      </p:pic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b="1" dirty="0"/>
              <a:t>PL</a:t>
            </a:r>
            <a:r>
              <a:rPr lang="zh-TW" altLang="en-US" sz="2400" b="1" dirty="0"/>
              <a:t>端</a:t>
            </a:r>
            <a:endParaRPr lang="en-US" altLang="zh-TW" sz="2400" b="1" dirty="0"/>
          </a:p>
          <a:p>
            <a:r>
              <a:rPr lang="en-US" altLang="zh-TW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Video Timing Controller:</a:t>
            </a:r>
            <a:r>
              <a:rPr lang="zh-TW" altLang="en-US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Block Diagram</a:t>
            </a:r>
          </a:p>
          <a:p>
            <a:endParaRPr lang="zh-TW" altLang="en-US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API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73</a:t>
            </a:fld>
            <a:endParaRPr lang="zh-TW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369196F0-21B1-D40B-C15A-FD96D6EBA178}"/>
              </a:ext>
            </a:extLst>
          </p:cNvPr>
          <p:cNvSpPr/>
          <p:nvPr/>
        </p:nvSpPr>
        <p:spPr>
          <a:xfrm>
            <a:off x="5817901" y="2326639"/>
            <a:ext cx="1878448" cy="175768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7" name="圓形: 空心 16">
            <a:hlinkClick r:id="rId5" action="ppaction://hlinksldjump"/>
            <a:extLst>
              <a:ext uri="{FF2B5EF4-FFF2-40B4-BE49-F238E27FC236}">
                <a16:creationId xmlns:a16="http://schemas.microsoft.com/office/drawing/2014/main" id="{5C87BCF5-D6AB-CFA3-55F4-1DCC258C6B32}"/>
              </a:ext>
            </a:extLst>
          </p:cNvPr>
          <p:cNvSpPr/>
          <p:nvPr/>
        </p:nvSpPr>
        <p:spPr>
          <a:xfrm flipV="1">
            <a:off x="838200" y="1116125"/>
            <a:ext cx="57150" cy="57150"/>
          </a:xfrm>
          <a:prstGeom prst="donu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7935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b="1" dirty="0"/>
              <a:t>PL</a:t>
            </a:r>
            <a:r>
              <a:rPr lang="zh-TW" altLang="en-US" sz="2400" b="1" dirty="0"/>
              <a:t>端</a:t>
            </a:r>
            <a:endParaRPr lang="en-US" altLang="zh-TW" sz="2400" b="1" dirty="0"/>
          </a:p>
          <a:p>
            <a:r>
              <a:rPr lang="en-US" altLang="zh-TW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Stream to Video Out:</a:t>
            </a:r>
            <a:r>
              <a:rPr lang="zh-TW" altLang="en-US" sz="1800" kern="100" dirty="0">
                <a:cs typeface="Times New Roman" panose="02020603050405020304" pitchFamily="18" charset="0"/>
              </a:rPr>
              <a:t> </a:t>
            </a:r>
            <a:r>
              <a:rPr lang="en-US" altLang="zh-TW" sz="1800" kern="100" dirty="0">
                <a:cs typeface="Times New Roman" panose="02020603050405020304" pitchFamily="18" charset="0"/>
              </a:rPr>
              <a:t>Block Diagram</a:t>
            </a:r>
            <a:endParaRPr lang="en-US" altLang="zh-TW" sz="18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zh-TW" altLang="en-US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API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74</a:t>
            </a:fld>
            <a:endParaRPr lang="zh-TW" altLang="en-US"/>
          </a:p>
        </p:txBody>
      </p:sp>
      <p:pic>
        <p:nvPicPr>
          <p:cNvPr id="7" name="圖片 6">
            <a:hlinkClick r:id="rId3" action="ppaction://hlinksldjump"/>
            <a:extLst>
              <a:ext uri="{FF2B5EF4-FFF2-40B4-BE49-F238E27FC236}">
                <a16:creationId xmlns:a16="http://schemas.microsoft.com/office/drawing/2014/main" id="{0263A270-439D-E5EB-7D0C-481E9FDE94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8124" y="2141599"/>
            <a:ext cx="3395752" cy="2574802"/>
          </a:xfrm>
          <a:prstGeom prst="rect">
            <a:avLst/>
          </a:prstGeom>
        </p:spPr>
      </p:pic>
      <p:sp>
        <p:nvSpPr>
          <p:cNvPr id="11" name="圓形: 空心 10">
            <a:hlinkClick r:id="rId5" action="ppaction://hlinksldjump"/>
            <a:extLst>
              <a:ext uri="{FF2B5EF4-FFF2-40B4-BE49-F238E27FC236}">
                <a16:creationId xmlns:a16="http://schemas.microsoft.com/office/drawing/2014/main" id="{0ABE98BB-1B28-6997-882D-313FD297B567}"/>
              </a:ext>
            </a:extLst>
          </p:cNvPr>
          <p:cNvSpPr/>
          <p:nvPr/>
        </p:nvSpPr>
        <p:spPr>
          <a:xfrm flipV="1">
            <a:off x="838200" y="1116125"/>
            <a:ext cx="57150" cy="57150"/>
          </a:xfrm>
          <a:prstGeom prst="donu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4E4E23B-8046-F92C-2BFB-7BAD59E7CA78}"/>
              </a:ext>
            </a:extLst>
          </p:cNvPr>
          <p:cNvSpPr/>
          <p:nvPr/>
        </p:nvSpPr>
        <p:spPr>
          <a:xfrm>
            <a:off x="4181125" y="2907791"/>
            <a:ext cx="1607027" cy="183466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3812572-CF96-A975-252E-24564DFAE1FB}"/>
              </a:ext>
            </a:extLst>
          </p:cNvPr>
          <p:cNvSpPr/>
          <p:nvPr/>
        </p:nvSpPr>
        <p:spPr>
          <a:xfrm>
            <a:off x="6782889" y="2907791"/>
            <a:ext cx="1010988" cy="23774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66124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b="1" dirty="0"/>
              <a:t>PL</a:t>
            </a:r>
            <a:r>
              <a:rPr lang="zh-TW" altLang="en-US" sz="2400" b="1" dirty="0"/>
              <a:t>端</a:t>
            </a:r>
            <a:endParaRPr lang="en-US" altLang="zh-TW" sz="2400" b="1" dirty="0"/>
          </a:p>
          <a:p>
            <a:r>
              <a:rPr lang="en-US" altLang="zh-TW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Stream to Video Out:</a:t>
            </a:r>
            <a:r>
              <a:rPr lang="zh-TW" altLang="en-US" sz="1800" kern="100" dirty="0">
                <a:cs typeface="Times New Roman" panose="02020603050405020304" pitchFamily="18" charset="0"/>
              </a:rPr>
              <a:t> </a:t>
            </a:r>
            <a:r>
              <a:rPr lang="en-US" altLang="zh-TW" sz="1800" kern="100" dirty="0">
                <a:cs typeface="Times New Roman" panose="02020603050405020304" pitchFamily="18" charset="0"/>
              </a:rPr>
              <a:t>Block Diagram</a:t>
            </a:r>
            <a:endParaRPr lang="en-US" altLang="zh-TW" sz="18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zh-TW" altLang="en-US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API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75</a:t>
            </a:fld>
            <a:endParaRPr lang="zh-TW" altLang="en-US"/>
          </a:p>
        </p:txBody>
      </p:sp>
      <p:pic>
        <p:nvPicPr>
          <p:cNvPr id="7" name="圖片 6">
            <a:hlinkClick r:id="rId3" action="ppaction://hlinksldjump"/>
            <a:extLst>
              <a:ext uri="{FF2B5EF4-FFF2-40B4-BE49-F238E27FC236}">
                <a16:creationId xmlns:a16="http://schemas.microsoft.com/office/drawing/2014/main" id="{0263A270-439D-E5EB-7D0C-481E9FDE94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8124" y="2141599"/>
            <a:ext cx="3395752" cy="2574802"/>
          </a:xfrm>
          <a:prstGeom prst="rect">
            <a:avLst/>
          </a:prstGeom>
        </p:spPr>
      </p:pic>
      <p:sp>
        <p:nvSpPr>
          <p:cNvPr id="11" name="圓形: 空心 10">
            <a:hlinkClick r:id="rId5" action="ppaction://hlinksldjump"/>
            <a:extLst>
              <a:ext uri="{FF2B5EF4-FFF2-40B4-BE49-F238E27FC236}">
                <a16:creationId xmlns:a16="http://schemas.microsoft.com/office/drawing/2014/main" id="{0ABE98BB-1B28-6997-882D-313FD297B567}"/>
              </a:ext>
            </a:extLst>
          </p:cNvPr>
          <p:cNvSpPr/>
          <p:nvPr/>
        </p:nvSpPr>
        <p:spPr>
          <a:xfrm flipV="1">
            <a:off x="838200" y="1116125"/>
            <a:ext cx="57150" cy="57150"/>
          </a:xfrm>
          <a:prstGeom prst="donu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4E4E23B-8046-F92C-2BFB-7BAD59E7CA78}"/>
              </a:ext>
            </a:extLst>
          </p:cNvPr>
          <p:cNvSpPr/>
          <p:nvPr/>
        </p:nvSpPr>
        <p:spPr>
          <a:xfrm>
            <a:off x="4153693" y="2414015"/>
            <a:ext cx="1607027" cy="27432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07112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b="1" dirty="0"/>
              <a:t>PL</a:t>
            </a:r>
            <a:r>
              <a:rPr lang="zh-TW" altLang="en-US" sz="2400" b="1" dirty="0"/>
              <a:t>端</a:t>
            </a:r>
            <a:endParaRPr lang="en-US" altLang="zh-TW" sz="2400" b="1" dirty="0"/>
          </a:p>
          <a:p>
            <a:r>
              <a:rPr lang="en-US" altLang="zh-TW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Stream to Video Out:</a:t>
            </a:r>
            <a:r>
              <a:rPr lang="zh-TW" altLang="en-US" sz="1800" kern="100" dirty="0">
                <a:cs typeface="Times New Roman" panose="02020603050405020304" pitchFamily="18" charset="0"/>
              </a:rPr>
              <a:t> </a:t>
            </a:r>
            <a:r>
              <a:rPr lang="en-US" altLang="zh-TW" sz="1800" kern="100" dirty="0">
                <a:cs typeface="Times New Roman" panose="02020603050405020304" pitchFamily="18" charset="0"/>
              </a:rPr>
              <a:t>Block Diagram</a:t>
            </a:r>
            <a:endParaRPr lang="en-US" altLang="zh-TW" sz="18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zh-TW" altLang="en-US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API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76</a:t>
            </a:fld>
            <a:endParaRPr lang="zh-TW" altLang="en-US"/>
          </a:p>
        </p:txBody>
      </p:sp>
      <p:pic>
        <p:nvPicPr>
          <p:cNvPr id="7" name="圖片 6">
            <a:hlinkClick r:id="rId3" action="ppaction://hlinksldjump"/>
            <a:extLst>
              <a:ext uri="{FF2B5EF4-FFF2-40B4-BE49-F238E27FC236}">
                <a16:creationId xmlns:a16="http://schemas.microsoft.com/office/drawing/2014/main" id="{0263A270-439D-E5EB-7D0C-481E9FDE94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8124" y="2141599"/>
            <a:ext cx="3395752" cy="2574802"/>
          </a:xfrm>
          <a:prstGeom prst="rect">
            <a:avLst/>
          </a:prstGeom>
        </p:spPr>
      </p:pic>
      <p:sp>
        <p:nvSpPr>
          <p:cNvPr id="11" name="圓形: 空心 10">
            <a:hlinkClick r:id="rId5" action="ppaction://hlinksldjump"/>
            <a:extLst>
              <a:ext uri="{FF2B5EF4-FFF2-40B4-BE49-F238E27FC236}">
                <a16:creationId xmlns:a16="http://schemas.microsoft.com/office/drawing/2014/main" id="{0ABE98BB-1B28-6997-882D-313FD297B567}"/>
              </a:ext>
            </a:extLst>
          </p:cNvPr>
          <p:cNvSpPr/>
          <p:nvPr/>
        </p:nvSpPr>
        <p:spPr>
          <a:xfrm flipV="1">
            <a:off x="838200" y="1116125"/>
            <a:ext cx="57150" cy="57150"/>
          </a:xfrm>
          <a:prstGeom prst="donu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4E4E23B-8046-F92C-2BFB-7BAD59E7CA78}"/>
              </a:ext>
            </a:extLst>
          </p:cNvPr>
          <p:cNvSpPr/>
          <p:nvPr/>
        </p:nvSpPr>
        <p:spPr>
          <a:xfrm>
            <a:off x="4153693" y="2651759"/>
            <a:ext cx="1607027" cy="27432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08431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b="1" dirty="0"/>
              <a:t>PL</a:t>
            </a:r>
            <a:r>
              <a:rPr lang="zh-TW" altLang="en-US" sz="2400" b="1" dirty="0"/>
              <a:t>端</a:t>
            </a:r>
            <a:endParaRPr lang="en-US" altLang="zh-TW" sz="2400" b="1" dirty="0"/>
          </a:p>
          <a:p>
            <a:r>
              <a:rPr lang="en-US" altLang="zh-TW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Stream to Video Out:</a:t>
            </a:r>
            <a:r>
              <a:rPr lang="zh-TW" altLang="en-US" sz="1800" kern="100" dirty="0">
                <a:cs typeface="Times New Roman" panose="02020603050405020304" pitchFamily="18" charset="0"/>
              </a:rPr>
              <a:t> </a:t>
            </a:r>
            <a:r>
              <a:rPr lang="en-US" altLang="zh-TW" sz="1800" kern="100" dirty="0">
                <a:cs typeface="Times New Roman" panose="02020603050405020304" pitchFamily="18" charset="0"/>
              </a:rPr>
              <a:t>Block Diagram</a:t>
            </a:r>
            <a:endParaRPr lang="en-US" altLang="zh-TW" sz="18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zh-TW" altLang="en-US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API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77</a:t>
            </a:fld>
            <a:endParaRPr lang="zh-TW" altLang="en-US"/>
          </a:p>
        </p:txBody>
      </p:sp>
      <p:pic>
        <p:nvPicPr>
          <p:cNvPr id="7" name="圖片 6">
            <a:hlinkClick r:id="rId3" action="ppaction://hlinksldjump"/>
            <a:extLst>
              <a:ext uri="{FF2B5EF4-FFF2-40B4-BE49-F238E27FC236}">
                <a16:creationId xmlns:a16="http://schemas.microsoft.com/office/drawing/2014/main" id="{0263A270-439D-E5EB-7D0C-481E9FDE94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8124" y="2141599"/>
            <a:ext cx="3395752" cy="2574802"/>
          </a:xfrm>
          <a:prstGeom prst="rect">
            <a:avLst/>
          </a:prstGeom>
        </p:spPr>
      </p:pic>
      <p:sp>
        <p:nvSpPr>
          <p:cNvPr id="11" name="圓形: 空心 10">
            <a:hlinkClick r:id="rId5" action="ppaction://hlinksldjump"/>
            <a:extLst>
              <a:ext uri="{FF2B5EF4-FFF2-40B4-BE49-F238E27FC236}">
                <a16:creationId xmlns:a16="http://schemas.microsoft.com/office/drawing/2014/main" id="{0ABE98BB-1B28-6997-882D-313FD297B567}"/>
              </a:ext>
            </a:extLst>
          </p:cNvPr>
          <p:cNvSpPr/>
          <p:nvPr/>
        </p:nvSpPr>
        <p:spPr>
          <a:xfrm flipV="1">
            <a:off x="838200" y="1116125"/>
            <a:ext cx="57150" cy="57150"/>
          </a:xfrm>
          <a:prstGeom prst="donu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4E4E23B-8046-F92C-2BFB-7BAD59E7CA78}"/>
              </a:ext>
            </a:extLst>
          </p:cNvPr>
          <p:cNvSpPr/>
          <p:nvPr/>
        </p:nvSpPr>
        <p:spPr>
          <a:xfrm>
            <a:off x="6265957" y="2633471"/>
            <a:ext cx="1607027" cy="27432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26756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b="1" dirty="0"/>
              <a:t>PL</a:t>
            </a:r>
            <a:r>
              <a:rPr lang="zh-TW" altLang="en-US" sz="2400" b="1" dirty="0"/>
              <a:t>端</a:t>
            </a:r>
            <a:endParaRPr lang="en-US" altLang="zh-TW" sz="2400" b="1" dirty="0"/>
          </a:p>
          <a:p>
            <a:r>
              <a:rPr lang="en-US" altLang="zh-TW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Video Processing Subsystem:</a:t>
            </a:r>
            <a:r>
              <a:rPr lang="zh-TW" altLang="en-US" sz="1800" kern="100" dirty="0">
                <a:cs typeface="Times New Roman" panose="02020603050405020304" pitchFamily="18" charset="0"/>
              </a:rPr>
              <a:t> </a:t>
            </a:r>
            <a:r>
              <a:rPr lang="en-US" altLang="zh-TW" sz="1800" kern="100" dirty="0">
                <a:cs typeface="Times New Roman" panose="02020603050405020304" pitchFamily="18" charset="0"/>
              </a:rPr>
              <a:t>Block Diagram</a:t>
            </a:r>
            <a:endParaRPr lang="en-US" altLang="zh-TW" sz="18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zh-TW" altLang="en-US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API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78</a:t>
            </a:fld>
            <a:endParaRPr lang="zh-TW" altLang="en-US"/>
          </a:p>
        </p:txBody>
      </p:sp>
      <p:sp>
        <p:nvSpPr>
          <p:cNvPr id="11" name="圓形: 空心 10">
            <a:hlinkClick r:id="rId3" action="ppaction://hlinksldjump"/>
            <a:extLst>
              <a:ext uri="{FF2B5EF4-FFF2-40B4-BE49-F238E27FC236}">
                <a16:creationId xmlns:a16="http://schemas.microsoft.com/office/drawing/2014/main" id="{0ABE98BB-1B28-6997-882D-313FD297B567}"/>
              </a:ext>
            </a:extLst>
          </p:cNvPr>
          <p:cNvSpPr/>
          <p:nvPr/>
        </p:nvSpPr>
        <p:spPr>
          <a:xfrm flipV="1">
            <a:off x="838200" y="1116125"/>
            <a:ext cx="57150" cy="57150"/>
          </a:xfrm>
          <a:prstGeom prst="donu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pic>
        <p:nvPicPr>
          <p:cNvPr id="10" name="圖片 9">
            <a:hlinkClick r:id="rId4" action="ppaction://hlinksldjump"/>
            <a:extLst>
              <a:ext uri="{FF2B5EF4-FFF2-40B4-BE49-F238E27FC236}">
                <a16:creationId xmlns:a16="http://schemas.microsoft.com/office/drawing/2014/main" id="{500C49E5-0903-3943-A24D-DB1961721F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13102" y="2512917"/>
            <a:ext cx="2913805" cy="1832166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54E4E23B-8046-F92C-2BFB-7BAD59E7CA78}"/>
              </a:ext>
            </a:extLst>
          </p:cNvPr>
          <p:cNvSpPr/>
          <p:nvPr/>
        </p:nvSpPr>
        <p:spPr>
          <a:xfrm>
            <a:off x="4513102" y="2917371"/>
            <a:ext cx="1443561" cy="63572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82F413C-18D9-E13B-7F73-E856881F08F9}"/>
              </a:ext>
            </a:extLst>
          </p:cNvPr>
          <p:cNvSpPr/>
          <p:nvPr/>
        </p:nvSpPr>
        <p:spPr>
          <a:xfrm>
            <a:off x="6096000" y="3291840"/>
            <a:ext cx="1443561" cy="40930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42051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b="1" dirty="0"/>
              <a:t>PL</a:t>
            </a:r>
            <a:r>
              <a:rPr lang="zh-TW" altLang="en-US" sz="2400" b="1" dirty="0"/>
              <a:t>端</a:t>
            </a:r>
            <a:endParaRPr lang="en-US" altLang="zh-TW" sz="2400" b="1" dirty="0"/>
          </a:p>
          <a:p>
            <a:r>
              <a:rPr lang="en-US" altLang="zh-TW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Video Processing Subsystem:</a:t>
            </a:r>
            <a:r>
              <a:rPr lang="zh-TW" altLang="en-US" sz="1800" kern="100" dirty="0">
                <a:cs typeface="Times New Roman" panose="02020603050405020304" pitchFamily="18" charset="0"/>
              </a:rPr>
              <a:t> </a:t>
            </a:r>
            <a:r>
              <a:rPr lang="en-US" altLang="zh-TW" sz="1800" kern="100" dirty="0">
                <a:cs typeface="Times New Roman" panose="02020603050405020304" pitchFamily="18" charset="0"/>
              </a:rPr>
              <a:t>Block Diagram</a:t>
            </a:r>
            <a:endParaRPr lang="en-US" altLang="zh-TW" sz="18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zh-TW" altLang="en-US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API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79</a:t>
            </a:fld>
            <a:endParaRPr lang="zh-TW" altLang="en-US"/>
          </a:p>
        </p:txBody>
      </p:sp>
      <p:sp>
        <p:nvSpPr>
          <p:cNvPr id="11" name="圓形: 空心 10">
            <a:hlinkClick r:id="rId3" action="ppaction://hlinksldjump"/>
            <a:extLst>
              <a:ext uri="{FF2B5EF4-FFF2-40B4-BE49-F238E27FC236}">
                <a16:creationId xmlns:a16="http://schemas.microsoft.com/office/drawing/2014/main" id="{0ABE98BB-1B28-6997-882D-313FD297B567}"/>
              </a:ext>
            </a:extLst>
          </p:cNvPr>
          <p:cNvSpPr/>
          <p:nvPr/>
        </p:nvSpPr>
        <p:spPr>
          <a:xfrm flipV="1">
            <a:off x="838200" y="1116125"/>
            <a:ext cx="57150" cy="57150"/>
          </a:xfrm>
          <a:prstGeom prst="donu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pic>
        <p:nvPicPr>
          <p:cNvPr id="10" name="圖片 9">
            <a:hlinkClick r:id="rId4" action="ppaction://hlinksldjump"/>
            <a:extLst>
              <a:ext uri="{FF2B5EF4-FFF2-40B4-BE49-F238E27FC236}">
                <a16:creationId xmlns:a16="http://schemas.microsoft.com/office/drawing/2014/main" id="{500C49E5-0903-3943-A24D-DB1961721F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13102" y="2512917"/>
            <a:ext cx="2913805" cy="1832166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54E4E23B-8046-F92C-2BFB-7BAD59E7CA78}"/>
              </a:ext>
            </a:extLst>
          </p:cNvPr>
          <p:cNvSpPr/>
          <p:nvPr/>
        </p:nvSpPr>
        <p:spPr>
          <a:xfrm>
            <a:off x="4513102" y="3509554"/>
            <a:ext cx="1121344" cy="55734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18147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22170"/>
            <a:ext cx="10515600" cy="5037776"/>
          </a:xfrm>
        </p:spPr>
        <p:txBody>
          <a:bodyPr/>
          <a:lstStyle/>
          <a:p>
            <a:r>
              <a:rPr lang="en-US" altLang="zh-TW" sz="2400" b="1" dirty="0"/>
              <a:t>Breakdown</a:t>
            </a:r>
            <a:endParaRPr lang="zh-TW" altLang="en-US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專案架構</a:t>
            </a:r>
            <a:r>
              <a:rPr lang="en-US" altLang="zh-TW" sz="4400" b="1" dirty="0"/>
              <a:t>(11/23)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8</a:t>
            </a:fld>
            <a:endParaRPr lang="zh-TW" altLang="en-US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ED72823E-7221-A169-8ACE-D09E3647CD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72081"/>
            <a:ext cx="12192000" cy="3897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4066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22170"/>
            <a:ext cx="10515600" cy="5037776"/>
          </a:xfrm>
        </p:spPr>
        <p:txBody>
          <a:bodyPr/>
          <a:lstStyle/>
          <a:p>
            <a:r>
              <a:rPr lang="en-US" altLang="zh-TW" sz="2400" b="1" dirty="0"/>
              <a:t>Breakdown</a:t>
            </a:r>
            <a:endParaRPr lang="zh-TW" altLang="en-US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專案架構</a:t>
            </a:r>
            <a:r>
              <a:rPr lang="en-US" altLang="zh-TW" sz="4400" b="1" dirty="0"/>
              <a:t>(11/30)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9</a:t>
            </a:fld>
            <a:endParaRPr lang="zh-TW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96C38B-0176-E3E6-5151-61040F1F9A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74158"/>
            <a:ext cx="12192000" cy="373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4223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佈景主題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佈景主題1" id="{8F4CE6E7-1B2F-452B-8611-9D5152079197}" vid="{02B56A59-4827-40A0-8EBD-9D72987B2708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佈景主題1</Template>
  <TotalTime>4885</TotalTime>
  <Words>2573</Words>
  <Application>Microsoft Office PowerPoint</Application>
  <PresentationFormat>寬螢幕</PresentationFormat>
  <Paragraphs>518</Paragraphs>
  <Slides>79</Slides>
  <Notes>30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79</vt:i4>
      </vt:variant>
    </vt:vector>
  </HeadingPairs>
  <TitlesOfParts>
    <vt:vector size="84" baseType="lpstr">
      <vt:lpstr>標楷體</vt:lpstr>
      <vt:lpstr>Arial</vt:lpstr>
      <vt:lpstr>Calibri</vt:lpstr>
      <vt:lpstr>Times New Roman</vt:lpstr>
      <vt:lpstr>佈景主題1</vt:lpstr>
      <vt:lpstr>影像處理之軟硬體協同</vt:lpstr>
      <vt:lpstr>專案需求</vt:lpstr>
      <vt:lpstr>專案需求</vt:lpstr>
      <vt:lpstr>專案需求</vt:lpstr>
      <vt:lpstr>專案需求</vt:lpstr>
      <vt:lpstr>專案需求</vt:lpstr>
      <vt:lpstr>專案需求</vt:lpstr>
      <vt:lpstr>專案架構(11/23)</vt:lpstr>
      <vt:lpstr>專案架構(11/30)</vt:lpstr>
      <vt:lpstr>專案架構(12/28)</vt:lpstr>
      <vt:lpstr>專案架構(01/04)</vt:lpstr>
      <vt:lpstr>專案架構(11/30)</vt:lpstr>
      <vt:lpstr>專案架構(12/28)</vt:lpstr>
      <vt:lpstr>專案架構(01/04)</vt:lpstr>
      <vt:lpstr>專案架構</vt:lpstr>
      <vt:lpstr>專案架構</vt:lpstr>
      <vt:lpstr>API</vt:lpstr>
      <vt:lpstr>API</vt:lpstr>
      <vt:lpstr>API</vt:lpstr>
      <vt:lpstr>API</vt:lpstr>
      <vt:lpstr>API</vt:lpstr>
      <vt:lpstr>API</vt:lpstr>
      <vt:lpstr>API</vt:lpstr>
      <vt:lpstr>API</vt:lpstr>
      <vt:lpstr>API</vt:lpstr>
      <vt:lpstr>API</vt:lpstr>
      <vt:lpstr>API</vt:lpstr>
      <vt:lpstr>API</vt:lpstr>
      <vt:lpstr>API</vt:lpstr>
      <vt:lpstr>API</vt:lpstr>
      <vt:lpstr>API</vt:lpstr>
      <vt:lpstr>API</vt:lpstr>
      <vt:lpstr>API</vt:lpstr>
      <vt:lpstr>API</vt:lpstr>
      <vt:lpstr>API</vt:lpstr>
      <vt:lpstr>API</vt:lpstr>
      <vt:lpstr>API</vt:lpstr>
      <vt:lpstr>API</vt:lpstr>
      <vt:lpstr>API</vt:lpstr>
      <vt:lpstr>API</vt:lpstr>
      <vt:lpstr>API</vt:lpstr>
      <vt:lpstr>API</vt:lpstr>
      <vt:lpstr>API</vt:lpstr>
      <vt:lpstr>API</vt:lpstr>
      <vt:lpstr>Code</vt:lpstr>
      <vt:lpstr>Code</vt:lpstr>
      <vt:lpstr>Code</vt:lpstr>
      <vt:lpstr>Code</vt:lpstr>
      <vt:lpstr>驅動程式</vt:lpstr>
      <vt:lpstr>驅動程式</vt:lpstr>
      <vt:lpstr>驅動程式</vt:lpstr>
      <vt:lpstr>驅動程式</vt:lpstr>
      <vt:lpstr>當週進度</vt:lpstr>
      <vt:lpstr>當週進度</vt:lpstr>
      <vt:lpstr>當週進度</vt:lpstr>
      <vt:lpstr>當週進度</vt:lpstr>
      <vt:lpstr>當週進度</vt:lpstr>
      <vt:lpstr>當週進度</vt:lpstr>
      <vt:lpstr>當週進度</vt:lpstr>
      <vt:lpstr>當週進度</vt:lpstr>
      <vt:lpstr>當週進度</vt:lpstr>
      <vt:lpstr>問題紀錄</vt:lpstr>
      <vt:lpstr>參考資料</vt:lpstr>
      <vt:lpstr>專案架構</vt:lpstr>
      <vt:lpstr>專案架構</vt:lpstr>
      <vt:lpstr>專案架構</vt:lpstr>
      <vt:lpstr>專案架構</vt:lpstr>
      <vt:lpstr>專案架構</vt:lpstr>
      <vt:lpstr>API</vt:lpstr>
      <vt:lpstr>API</vt:lpstr>
      <vt:lpstr>API</vt:lpstr>
      <vt:lpstr>API</vt:lpstr>
      <vt:lpstr>API</vt:lpstr>
      <vt:lpstr>API</vt:lpstr>
      <vt:lpstr>API</vt:lpstr>
      <vt:lpstr>API</vt:lpstr>
      <vt:lpstr>API</vt:lpstr>
      <vt:lpstr>API</vt:lpstr>
      <vt:lpstr>API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C109112113</dc:creator>
  <cp:lastModifiedBy>C109112113</cp:lastModifiedBy>
  <cp:revision>124</cp:revision>
  <dcterms:created xsi:type="dcterms:W3CDTF">2023-10-16T13:04:30Z</dcterms:created>
  <dcterms:modified xsi:type="dcterms:W3CDTF">2024-01-04T05:34:45Z</dcterms:modified>
</cp:coreProperties>
</file>